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75" r:id="rId9"/>
    <p:sldId id="262" r:id="rId10"/>
    <p:sldId id="263" r:id="rId11"/>
    <p:sldId id="264" r:id="rId12"/>
    <p:sldId id="267" r:id="rId13"/>
    <p:sldId id="272" r:id="rId14"/>
    <p:sldId id="273" r:id="rId15"/>
    <p:sldId id="274" r:id="rId16"/>
    <p:sldId id="276" r:id="rId17"/>
    <p:sldId id="268" r:id="rId18"/>
    <p:sldId id="270" r:id="rId19"/>
    <p:sldId id="269" r:id="rId20"/>
    <p:sldId id="271" r:id="rId21"/>
    <p:sldId id="277" r:id="rId22"/>
    <p:sldId id="283" r:id="rId23"/>
    <p:sldId id="284" r:id="rId24"/>
    <p:sldId id="265" r:id="rId25"/>
    <p:sldId id="278" r:id="rId26"/>
    <p:sldId id="279" r:id="rId27"/>
    <p:sldId id="281" r:id="rId28"/>
    <p:sldId id="28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9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image" Target="../media/image14.png"/><Relationship Id="rId2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AA2DE-4C39-EF49-B333-7DE68F59CABE}" type="datetimeFigureOut">
              <a:rPr lang="en-US" smtClean="0"/>
              <a:t>6/26/17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20C13-C5EB-6943-8C9F-C6B2B3F4A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51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Therefore using gene expression, we can identify cell types in a population and identify different genes that are driving those cell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20C13-C5EB-6943-8C9F-C6B2B3F4AA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20C13-C5EB-6943-8C9F-C6B2B3F4AA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89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Has anyone prepped a standard RNA-</a:t>
            </a:r>
            <a:r>
              <a:rPr lang="en-US" dirty="0" err="1" smtClean="0"/>
              <a:t>Seq</a:t>
            </a:r>
            <a:r>
              <a:rPr lang="en-US" dirty="0" smtClean="0"/>
              <a:t> library before?</a:t>
            </a:r>
            <a:r>
              <a:rPr lang="en-US" baseline="0" dirty="0" smtClean="0"/>
              <a:t> Has any one prepped single cell libraries before?</a:t>
            </a:r>
          </a:p>
          <a:p>
            <a:r>
              <a:rPr lang="en-US" baseline="0" dirty="0" smtClean="0"/>
              <a:t>Each well has a unique set of sequencing adapters - 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20C13-C5EB-6943-8C9F-C6B2B3F4AA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54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the most abundant</a:t>
            </a:r>
            <a:r>
              <a:rPr lang="en-US" baseline="0" dirty="0" smtClean="0"/>
              <a:t> RNA in the cell? We don</a:t>
            </a:r>
            <a:r>
              <a:rPr lang="mr-IN" baseline="0" dirty="0" smtClean="0"/>
              <a:t>’</a:t>
            </a:r>
            <a:r>
              <a:rPr lang="en-US" baseline="0" dirty="0" smtClean="0"/>
              <a:t>t want to sequence just that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20C13-C5EB-6943-8C9F-C6B2B3F4AA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98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 large</a:t>
            </a:r>
            <a:r>
              <a:rPr lang="en-US" baseline="0" dirty="0" smtClean="0"/>
              <a:t> aqueous volume post-hybridization to prevent hybridization after breaking the droplets</a:t>
            </a:r>
          </a:p>
          <a:p>
            <a:r>
              <a:rPr lang="en-US" dirty="0" err="1" smtClean="0"/>
              <a:t>cDNA</a:t>
            </a:r>
            <a:r>
              <a:rPr lang="en-US" dirty="0" smtClean="0"/>
              <a:t> gets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tagmented</a:t>
            </a:r>
            <a:endParaRPr lang="en-US" baseline="0" dirty="0" smtClean="0"/>
          </a:p>
          <a:p>
            <a:r>
              <a:rPr lang="en-US" baseline="0" dirty="0" smtClean="0"/>
              <a:t>Can anyone think of how we can get more information about full length transcripts? What technology do we need?</a:t>
            </a:r>
          </a:p>
          <a:p>
            <a:r>
              <a:rPr lang="en-US" baseline="0" dirty="0" smtClean="0"/>
              <a:t>Different biases in different preparation methods can make it difficult to compare sequencing libraries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20C13-C5EB-6943-8C9F-C6B2B3F4AA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98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information</a:t>
            </a:r>
            <a:r>
              <a:rPr lang="en-US" baseline="0" dirty="0" smtClean="0"/>
              <a:t> do you need to figure out what read that gene came from?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20C13-C5EB-6943-8C9F-C6B2B3F4AA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42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information</a:t>
            </a:r>
            <a:r>
              <a:rPr lang="en-US" baseline="0" dirty="0" smtClean="0"/>
              <a:t> do you need to figure out what read that gene came from?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20C13-C5EB-6943-8C9F-C6B2B3F4AA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42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Can’t sequence longer than 300 - bad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20C13-C5EB-6943-8C9F-C6B2B3F4AA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42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20C13-C5EB-6943-8C9F-C6B2B3F4AA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87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</a:t>
            </a:r>
            <a:r>
              <a:rPr lang="en-US" baseline="0" dirty="0" smtClean="0"/>
              <a:t> assumption </a:t>
            </a:r>
            <a:r>
              <a:rPr lang="mr-IN" baseline="0" dirty="0" smtClean="0"/>
              <a:t>–</a:t>
            </a:r>
            <a:r>
              <a:rPr lang="en-US" baseline="0" dirty="0" smtClean="0"/>
              <a:t> for longer genes you will sequence more genes. Is that true for single cell?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20C13-C5EB-6943-8C9F-C6B2B3F4AA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89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FE3C-C57B-DB48-9F56-CE9B1BD1DDBA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0D67-42EE-FC4A-B90C-1D185903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77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FE3C-C57B-DB48-9F56-CE9B1BD1DDBA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0D67-42EE-FC4A-B90C-1D185903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2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FE3C-C57B-DB48-9F56-CE9B1BD1DDBA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0D67-42EE-FC4A-B90C-1D185903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0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FE3C-C57B-DB48-9F56-CE9B1BD1DDBA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0D67-42EE-FC4A-B90C-1D185903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0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FE3C-C57B-DB48-9F56-CE9B1BD1DDBA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0D67-42EE-FC4A-B90C-1D185903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65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FE3C-C57B-DB48-9F56-CE9B1BD1DDBA}" type="datetimeFigureOut">
              <a:rPr lang="en-US" smtClean="0"/>
              <a:t>6/26/17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0D67-42EE-FC4A-B90C-1D185903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FE3C-C57B-DB48-9F56-CE9B1BD1DDBA}" type="datetimeFigureOut">
              <a:rPr lang="en-US" smtClean="0"/>
              <a:t>6/26/17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0D67-42EE-FC4A-B90C-1D185903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84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FE3C-C57B-DB48-9F56-CE9B1BD1DDBA}" type="datetimeFigureOut">
              <a:rPr lang="en-US" smtClean="0"/>
              <a:t>6/26/17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0D67-42EE-FC4A-B90C-1D185903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3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FE3C-C57B-DB48-9F56-CE9B1BD1DDBA}" type="datetimeFigureOut">
              <a:rPr lang="en-US" smtClean="0"/>
              <a:t>6/26/17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0D67-42EE-FC4A-B90C-1D185903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8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FE3C-C57B-DB48-9F56-CE9B1BD1DDBA}" type="datetimeFigureOut">
              <a:rPr lang="en-US" smtClean="0"/>
              <a:t>6/26/17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0D67-42EE-FC4A-B90C-1D185903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13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FE3C-C57B-DB48-9F56-CE9B1BD1DDBA}" type="datetimeFigureOut">
              <a:rPr lang="en-US" smtClean="0"/>
              <a:t>6/26/17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F0D67-42EE-FC4A-B90C-1D185903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7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DFE3C-C57B-DB48-9F56-CE9B1BD1DDBA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F0D67-42EE-FC4A-B90C-1D1859039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14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20" Type="http://schemas.openxmlformats.org/officeDocument/2006/relationships/image" Target="../media/image22.png"/><Relationship Id="rId10" Type="http://schemas.openxmlformats.org/officeDocument/2006/relationships/image" Target="../media/image17.png"/><Relationship Id="rId11" Type="http://schemas.openxmlformats.org/officeDocument/2006/relationships/oleObject" Target="../embeddings/oleObject5.bin"/><Relationship Id="rId12" Type="http://schemas.openxmlformats.org/officeDocument/2006/relationships/image" Target="../media/image18.png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19.png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20.png"/><Relationship Id="rId17" Type="http://schemas.openxmlformats.org/officeDocument/2006/relationships/oleObject" Target="../embeddings/oleObject8.bin"/><Relationship Id="rId18" Type="http://schemas.openxmlformats.org/officeDocument/2006/relationships/image" Target="../media/image21.png"/><Relationship Id="rId19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4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15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hyperlink" Target="https://github.com/alexdobin/STAR/blob/master/doc/STARmanual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hyperlink" Target="http://bioinf.wehi.edu.au/featureCount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YeoLab/single-cell-bioinformatics/blob/master/notebooks/1.1_Overview_of_analysis_steps.ipynb" TargetMode="External"/><Relationship Id="rId3" Type="http://schemas.openxmlformats.org/officeDocument/2006/relationships/hyperlink" Target="https://github.com/biom262/biom262-2017/tree/master/Module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31675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59764" y="3167529"/>
            <a:ext cx="92485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49934"/>
            <a:ext cx="9144000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Single Cell </a:t>
            </a:r>
            <a:r>
              <a:rPr lang="en-US" sz="3600" dirty="0" err="1" smtClean="0">
                <a:latin typeface="Arial"/>
                <a:cs typeface="Arial"/>
              </a:rPr>
              <a:t>RNASeq</a:t>
            </a:r>
            <a:r>
              <a:rPr lang="en-US" sz="3600" dirty="0" smtClean="0">
                <a:latin typeface="Arial"/>
                <a:cs typeface="Arial"/>
              </a:rPr>
              <a:t> Processing Pipeline: </a:t>
            </a:r>
            <a:br>
              <a:rPr lang="en-US" sz="3600" dirty="0" smtClean="0">
                <a:latin typeface="Arial"/>
                <a:cs typeface="Arial"/>
              </a:rPr>
            </a:br>
            <a:r>
              <a:rPr lang="en-US" sz="3600" dirty="0" smtClean="0">
                <a:latin typeface="Arial"/>
                <a:cs typeface="Arial"/>
              </a:rPr>
              <a:t>from </a:t>
            </a:r>
            <a:r>
              <a:rPr lang="en-US" sz="3600" dirty="0" err="1" smtClean="0">
                <a:latin typeface="Arial"/>
                <a:cs typeface="Arial"/>
              </a:rPr>
              <a:t>Fastq</a:t>
            </a:r>
            <a:r>
              <a:rPr lang="en-US" sz="3600" dirty="0" smtClean="0">
                <a:latin typeface="Arial"/>
                <a:cs typeface="Arial"/>
              </a:rPr>
              <a:t> to Counts Matrix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>
                <a:latin typeface="Arial"/>
                <a:cs typeface="Arial"/>
              </a:rPr>
              <a:t>CSHL Single Cell Course</a:t>
            </a:r>
          </a:p>
          <a:p>
            <a:r>
              <a:rPr lang="en-US" sz="2400" dirty="0" smtClean="0">
                <a:latin typeface="Arial"/>
                <a:cs typeface="Arial"/>
              </a:rPr>
              <a:t>Bioinformatics Lecture 1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Emily Wheeler </a:t>
            </a:r>
            <a:r>
              <a:rPr lang="mr-IN" sz="2400" dirty="0" smtClean="0">
                <a:latin typeface="Arial"/>
                <a:cs typeface="Arial"/>
              </a:rPr>
              <a:t>–</a:t>
            </a:r>
            <a:r>
              <a:rPr lang="en-US" sz="2400" dirty="0" smtClean="0">
                <a:latin typeface="Arial"/>
                <a:cs typeface="Arial"/>
              </a:rPr>
              <a:t> Gene Yeo </a:t>
            </a:r>
            <a:r>
              <a:rPr lang="en-US" sz="2400" dirty="0" smtClean="0">
                <a:latin typeface="Arial"/>
                <a:cs typeface="Arial"/>
              </a:rPr>
              <a:t>Lab</a:t>
            </a:r>
          </a:p>
          <a:p>
            <a:r>
              <a:rPr lang="en-US" sz="2400" dirty="0" err="1" smtClean="0">
                <a:latin typeface="Arial"/>
                <a:cs typeface="Arial"/>
              </a:rPr>
              <a:t>ecwheele@ucsd.edu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072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940" y="169722"/>
            <a:ext cx="8222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Arial"/>
                <a:cs typeface="Arial"/>
              </a:rPr>
              <a:t>Illumina</a:t>
            </a:r>
            <a:r>
              <a:rPr lang="en-US" sz="3200" dirty="0" smtClean="0">
                <a:latin typeface="Arial"/>
                <a:cs typeface="Arial"/>
              </a:rPr>
              <a:t> short read sequencing</a:t>
            </a:r>
            <a:endParaRPr lang="en-US" sz="3200" dirty="0">
              <a:latin typeface="Arial"/>
              <a:cs typeface="Arial"/>
            </a:endParaRPr>
          </a:p>
        </p:txBody>
      </p:sp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223838" y="1892300"/>
            <a:ext cx="8442325" cy="3783013"/>
            <a:chOff x="0" y="1671"/>
            <a:chExt cx="5318" cy="2383"/>
          </a:xfrm>
        </p:grpSpPr>
        <p:grpSp>
          <p:nvGrpSpPr>
            <p:cNvPr id="10" name="Group 4"/>
            <p:cNvGrpSpPr>
              <a:grpSpLocks/>
            </p:cNvGrpSpPr>
            <p:nvPr/>
          </p:nvGrpSpPr>
          <p:grpSpPr bwMode="auto">
            <a:xfrm>
              <a:off x="0" y="1672"/>
              <a:ext cx="2508" cy="1833"/>
              <a:chOff x="73" y="1327"/>
              <a:chExt cx="2508" cy="1833"/>
            </a:xfrm>
          </p:grpSpPr>
          <p:sp>
            <p:nvSpPr>
              <p:cNvPr id="62" name="AutoShape 5"/>
              <p:cNvSpPr>
                <a:spLocks noChangeArrowheads="1"/>
              </p:cNvSpPr>
              <p:nvPr/>
            </p:nvSpPr>
            <p:spPr bwMode="auto">
              <a:xfrm>
                <a:off x="738" y="2450"/>
                <a:ext cx="400" cy="370"/>
              </a:xfrm>
              <a:prstGeom prst="pentagon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3" name="Line 6"/>
              <p:cNvSpPr>
                <a:spLocks noChangeShapeType="1"/>
              </p:cNvSpPr>
              <p:nvPr/>
            </p:nvSpPr>
            <p:spPr bwMode="auto">
              <a:xfrm rot="-5400000">
                <a:off x="694" y="2943"/>
                <a:ext cx="2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Line 7"/>
              <p:cNvSpPr>
                <a:spLocks noChangeShapeType="1"/>
              </p:cNvSpPr>
              <p:nvPr/>
            </p:nvSpPr>
            <p:spPr bwMode="auto">
              <a:xfrm rot="-5400000">
                <a:off x="613" y="2467"/>
                <a:ext cx="2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8"/>
              <p:cNvSpPr>
                <a:spLocks noChangeShapeType="1"/>
              </p:cNvSpPr>
              <p:nvPr/>
            </p:nvSpPr>
            <p:spPr bwMode="auto">
              <a:xfrm rot="-5400000">
                <a:off x="923" y="2379"/>
                <a:ext cx="428" cy="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" name="Line 9"/>
              <p:cNvSpPr>
                <a:spLocks noChangeShapeType="1"/>
              </p:cNvSpPr>
              <p:nvPr/>
            </p:nvSpPr>
            <p:spPr bwMode="auto">
              <a:xfrm rot="1520771" flipV="1">
                <a:off x="562" y="2304"/>
                <a:ext cx="137" cy="2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AutoShape 10"/>
              <p:cNvSpPr>
                <a:spLocks noChangeArrowheads="1"/>
              </p:cNvSpPr>
              <p:nvPr/>
            </p:nvSpPr>
            <p:spPr bwMode="auto">
              <a:xfrm rot="5400000">
                <a:off x="882" y="1704"/>
                <a:ext cx="511" cy="414"/>
              </a:xfrm>
              <a:prstGeom prst="hexagon">
                <a:avLst>
                  <a:gd name="adj" fmla="val 30857"/>
                  <a:gd name="vf" fmla="val 11547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8" name="Line 11"/>
              <p:cNvSpPr>
                <a:spLocks noChangeShapeType="1"/>
              </p:cNvSpPr>
              <p:nvPr/>
            </p:nvSpPr>
            <p:spPr bwMode="auto">
              <a:xfrm rot="-5400000">
                <a:off x="1167" y="1910"/>
                <a:ext cx="2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Line 12"/>
              <p:cNvSpPr>
                <a:spLocks noChangeShapeType="1"/>
              </p:cNvSpPr>
              <p:nvPr/>
            </p:nvSpPr>
            <p:spPr bwMode="auto">
              <a:xfrm rot="-5400000">
                <a:off x="1034" y="1543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Line 13"/>
              <p:cNvSpPr>
                <a:spLocks noChangeShapeType="1"/>
              </p:cNvSpPr>
              <p:nvPr/>
            </p:nvSpPr>
            <p:spPr bwMode="auto">
              <a:xfrm rot="-5400000">
                <a:off x="1003" y="1543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1" name="Group 14"/>
              <p:cNvGrpSpPr>
                <a:grpSpLocks/>
              </p:cNvGrpSpPr>
              <p:nvPr/>
            </p:nvGrpSpPr>
            <p:grpSpPr bwMode="auto">
              <a:xfrm>
                <a:off x="1025" y="1350"/>
                <a:ext cx="225" cy="212"/>
                <a:chOff x="1473" y="1190"/>
                <a:chExt cx="225" cy="212"/>
              </a:xfrm>
            </p:grpSpPr>
            <p:sp>
              <p:nvSpPr>
                <p:cNvPr id="109" name="Rectangle 15"/>
                <p:cNvSpPr>
                  <a:spLocks noChangeArrowheads="1"/>
                </p:cNvSpPr>
                <p:nvPr/>
              </p:nvSpPr>
              <p:spPr bwMode="auto">
                <a:xfrm>
                  <a:off x="1548" y="1273"/>
                  <a:ext cx="79" cy="9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473" y="1190"/>
                  <a:ext cx="225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O</a:t>
                  </a:r>
                </a:p>
              </p:txBody>
            </p:sp>
          </p:grpSp>
          <p:sp>
            <p:nvSpPr>
              <p:cNvPr id="72" name="AutoShape 17"/>
              <p:cNvSpPr>
                <a:spLocks noChangeArrowheads="1"/>
              </p:cNvSpPr>
              <p:nvPr/>
            </p:nvSpPr>
            <p:spPr bwMode="auto">
              <a:xfrm>
                <a:off x="2129" y="1327"/>
                <a:ext cx="452" cy="424"/>
              </a:xfrm>
              <a:prstGeom prst="sun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3" name="Text Box 18"/>
              <p:cNvSpPr txBox="1">
                <a:spLocks noChangeArrowheads="1"/>
              </p:cNvSpPr>
              <p:nvPr/>
            </p:nvSpPr>
            <p:spPr bwMode="auto">
              <a:xfrm>
                <a:off x="73" y="2394"/>
                <a:ext cx="485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>
                    <a:latin typeface="Verdana" panose="020B0604030504040204" pitchFamily="34" charset="0"/>
                  </a:rPr>
                  <a:t>  PPP</a:t>
                </a:r>
              </a:p>
            </p:txBody>
          </p:sp>
          <p:sp>
            <p:nvSpPr>
              <p:cNvPr id="74" name="Rectangle 19"/>
              <p:cNvSpPr>
                <a:spLocks noChangeArrowheads="1"/>
              </p:cNvSpPr>
              <p:nvPr/>
            </p:nvSpPr>
            <p:spPr bwMode="auto">
              <a:xfrm>
                <a:off x="740" y="3029"/>
                <a:ext cx="159" cy="8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75" name="Group 20"/>
              <p:cNvGrpSpPr>
                <a:grpSpLocks/>
              </p:cNvGrpSpPr>
              <p:nvPr/>
            </p:nvGrpSpPr>
            <p:grpSpPr bwMode="auto">
              <a:xfrm>
                <a:off x="715" y="1676"/>
                <a:ext cx="332" cy="212"/>
                <a:chOff x="1115" y="1516"/>
                <a:chExt cx="332" cy="212"/>
              </a:xfrm>
            </p:grpSpPr>
            <p:sp>
              <p:nvSpPr>
                <p:cNvPr id="107" name="Rectangle 21"/>
                <p:cNvSpPr>
                  <a:spLocks noChangeArrowheads="1"/>
                </p:cNvSpPr>
                <p:nvPr/>
              </p:nvSpPr>
              <p:spPr bwMode="auto">
                <a:xfrm>
                  <a:off x="1212" y="1557"/>
                  <a:ext cx="193" cy="13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8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115" y="1516"/>
                  <a:ext cx="332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HN</a:t>
                  </a:r>
                </a:p>
              </p:txBody>
            </p:sp>
          </p:grpSp>
          <p:grpSp>
            <p:nvGrpSpPr>
              <p:cNvPr id="76" name="Group 23"/>
              <p:cNvGrpSpPr>
                <a:grpSpLocks/>
              </p:cNvGrpSpPr>
              <p:nvPr/>
            </p:nvGrpSpPr>
            <p:grpSpPr bwMode="auto">
              <a:xfrm>
                <a:off x="1023" y="2046"/>
                <a:ext cx="224" cy="212"/>
                <a:chOff x="1471" y="1886"/>
                <a:chExt cx="224" cy="212"/>
              </a:xfrm>
            </p:grpSpPr>
            <p:sp>
              <p:nvSpPr>
                <p:cNvPr id="105" name="Rectangle 24"/>
                <p:cNvSpPr>
                  <a:spLocks noChangeArrowheads="1"/>
                </p:cNvSpPr>
                <p:nvPr/>
              </p:nvSpPr>
              <p:spPr bwMode="auto">
                <a:xfrm>
                  <a:off x="1530" y="1911"/>
                  <a:ext cx="107" cy="13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6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1471" y="1886"/>
                  <a:ext cx="22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N</a:t>
                  </a:r>
                </a:p>
              </p:txBody>
            </p:sp>
          </p:grpSp>
          <p:grpSp>
            <p:nvGrpSpPr>
              <p:cNvPr id="77" name="Group 26"/>
              <p:cNvGrpSpPr>
                <a:grpSpLocks/>
              </p:cNvGrpSpPr>
              <p:nvPr/>
            </p:nvGrpSpPr>
            <p:grpSpPr bwMode="auto">
              <a:xfrm>
                <a:off x="827" y="2364"/>
                <a:ext cx="225" cy="212"/>
                <a:chOff x="1279" y="2004"/>
                <a:chExt cx="225" cy="212"/>
              </a:xfrm>
            </p:grpSpPr>
            <p:sp>
              <p:nvSpPr>
                <p:cNvPr id="103" name="Rectangle 27"/>
                <p:cNvSpPr>
                  <a:spLocks noChangeArrowheads="1"/>
                </p:cNvSpPr>
                <p:nvPr/>
              </p:nvSpPr>
              <p:spPr bwMode="auto">
                <a:xfrm>
                  <a:off x="1328" y="2049"/>
                  <a:ext cx="125" cy="11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279" y="2004"/>
                  <a:ext cx="225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O</a:t>
                  </a:r>
                </a:p>
              </p:txBody>
            </p:sp>
          </p:grpSp>
          <p:sp>
            <p:nvSpPr>
              <p:cNvPr id="78" name="Line 29"/>
              <p:cNvSpPr>
                <a:spLocks noChangeShapeType="1"/>
              </p:cNvSpPr>
              <p:nvPr/>
            </p:nvSpPr>
            <p:spPr bwMode="auto">
              <a:xfrm rot="8697269">
                <a:off x="705" y="2097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Line 30"/>
              <p:cNvSpPr>
                <a:spLocks noChangeShapeType="1"/>
              </p:cNvSpPr>
              <p:nvPr/>
            </p:nvSpPr>
            <p:spPr bwMode="auto">
              <a:xfrm rot="8697269">
                <a:off x="722" y="2122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0" name="Group 31"/>
              <p:cNvGrpSpPr>
                <a:grpSpLocks/>
              </p:cNvGrpSpPr>
              <p:nvPr/>
            </p:nvGrpSpPr>
            <p:grpSpPr bwMode="auto">
              <a:xfrm>
                <a:off x="655" y="2044"/>
                <a:ext cx="225" cy="212"/>
                <a:chOff x="1103" y="1884"/>
                <a:chExt cx="225" cy="212"/>
              </a:xfrm>
            </p:grpSpPr>
            <p:sp>
              <p:nvSpPr>
                <p:cNvPr id="101" name="Rectangle 32"/>
                <p:cNvSpPr>
                  <a:spLocks noChangeArrowheads="1"/>
                </p:cNvSpPr>
                <p:nvPr/>
              </p:nvSpPr>
              <p:spPr bwMode="auto">
                <a:xfrm rot="-2280822">
                  <a:off x="1204" y="1945"/>
                  <a:ext cx="79" cy="9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2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1103" y="1884"/>
                  <a:ext cx="225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O</a:t>
                  </a:r>
                </a:p>
              </p:txBody>
            </p:sp>
          </p:grpSp>
          <p:grpSp>
            <p:nvGrpSpPr>
              <p:cNvPr id="81" name="Group 34"/>
              <p:cNvGrpSpPr>
                <a:grpSpLocks/>
              </p:cNvGrpSpPr>
              <p:nvPr/>
            </p:nvGrpSpPr>
            <p:grpSpPr bwMode="auto">
              <a:xfrm>
                <a:off x="1341" y="1534"/>
                <a:ext cx="350" cy="248"/>
                <a:chOff x="1789" y="1374"/>
                <a:chExt cx="350" cy="248"/>
              </a:xfrm>
            </p:grpSpPr>
            <p:sp>
              <p:nvSpPr>
                <p:cNvPr id="98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1933" y="1464"/>
                  <a:ext cx="106" cy="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1789" y="1374"/>
                  <a:ext cx="350" cy="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1913" y="1440"/>
                  <a:ext cx="106" cy="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2" name="Line 38"/>
              <p:cNvSpPr>
                <a:spLocks noChangeShapeType="1"/>
              </p:cNvSpPr>
              <p:nvPr/>
            </p:nvSpPr>
            <p:spPr bwMode="auto">
              <a:xfrm>
                <a:off x="1694" y="1534"/>
                <a:ext cx="4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Rectangle 39"/>
              <p:cNvSpPr>
                <a:spLocks noChangeArrowheads="1"/>
              </p:cNvSpPr>
              <p:nvPr/>
            </p:nvSpPr>
            <p:spPr bwMode="auto">
              <a:xfrm>
                <a:off x="1820" y="1492"/>
                <a:ext cx="174" cy="8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84" name="Group 40"/>
              <p:cNvGrpSpPr>
                <a:grpSpLocks/>
              </p:cNvGrpSpPr>
              <p:nvPr/>
            </p:nvGrpSpPr>
            <p:grpSpPr bwMode="auto">
              <a:xfrm>
                <a:off x="1889" y="1429"/>
                <a:ext cx="37" cy="195"/>
                <a:chOff x="2476" y="2077"/>
                <a:chExt cx="166" cy="578"/>
              </a:xfrm>
            </p:grpSpPr>
            <p:grpSp>
              <p:nvGrpSpPr>
                <p:cNvPr id="89" name="Group 41"/>
                <p:cNvGrpSpPr>
                  <a:grpSpLocks/>
                </p:cNvGrpSpPr>
                <p:nvPr/>
              </p:nvGrpSpPr>
              <p:grpSpPr bwMode="auto">
                <a:xfrm>
                  <a:off x="2476" y="2077"/>
                  <a:ext cx="166" cy="192"/>
                  <a:chOff x="2554" y="3016"/>
                  <a:chExt cx="166" cy="192"/>
                </a:xfrm>
              </p:grpSpPr>
              <p:sp>
                <p:nvSpPr>
                  <p:cNvPr id="96" name="Line 4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54" y="3016"/>
                    <a:ext cx="166" cy="96"/>
                  </a:xfrm>
                  <a:prstGeom prst="lin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7" name="Line 4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554" y="3112"/>
                    <a:ext cx="166" cy="96"/>
                  </a:xfrm>
                  <a:prstGeom prst="lin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44"/>
                <p:cNvGrpSpPr>
                  <a:grpSpLocks/>
                </p:cNvGrpSpPr>
                <p:nvPr/>
              </p:nvGrpSpPr>
              <p:grpSpPr bwMode="auto">
                <a:xfrm>
                  <a:off x="2476" y="2268"/>
                  <a:ext cx="166" cy="192"/>
                  <a:chOff x="2554" y="3016"/>
                  <a:chExt cx="166" cy="192"/>
                </a:xfrm>
              </p:grpSpPr>
              <p:sp>
                <p:nvSpPr>
                  <p:cNvPr id="94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54" y="3016"/>
                    <a:ext cx="166" cy="96"/>
                  </a:xfrm>
                  <a:prstGeom prst="lin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5" name="Line 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554" y="3112"/>
                    <a:ext cx="166" cy="96"/>
                  </a:xfrm>
                  <a:prstGeom prst="lin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" name="Group 47"/>
                <p:cNvGrpSpPr>
                  <a:grpSpLocks/>
                </p:cNvGrpSpPr>
                <p:nvPr/>
              </p:nvGrpSpPr>
              <p:grpSpPr bwMode="auto">
                <a:xfrm>
                  <a:off x="2476" y="2463"/>
                  <a:ext cx="166" cy="192"/>
                  <a:chOff x="2554" y="3016"/>
                  <a:chExt cx="166" cy="192"/>
                </a:xfrm>
              </p:grpSpPr>
              <p:sp>
                <p:nvSpPr>
                  <p:cNvPr id="92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554" y="3016"/>
                    <a:ext cx="166" cy="96"/>
                  </a:xfrm>
                  <a:prstGeom prst="lin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3" name="Line 4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554" y="3112"/>
                    <a:ext cx="166" cy="96"/>
                  </a:xfrm>
                  <a:prstGeom prst="line">
                    <a:avLst/>
                  </a:prstGeom>
                  <a:noFill/>
                  <a:ln w="95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5" name="Text Box 50"/>
              <p:cNvSpPr txBox="1">
                <a:spLocks noChangeArrowheads="1"/>
              </p:cNvSpPr>
              <p:nvPr/>
            </p:nvSpPr>
            <p:spPr bwMode="auto">
              <a:xfrm>
                <a:off x="1589" y="1670"/>
                <a:ext cx="609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GB" altLang="en-US" sz="140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cleavage</a:t>
                </a:r>
              </a:p>
              <a:p>
                <a:pPr algn="ctr"/>
                <a:r>
                  <a:rPr lang="en-GB" altLang="en-US" sz="140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site</a:t>
                </a:r>
              </a:p>
            </p:txBody>
          </p:sp>
          <p:sp>
            <p:nvSpPr>
              <p:cNvPr id="86" name="Text Box 51"/>
              <p:cNvSpPr txBox="1">
                <a:spLocks noChangeArrowheads="1"/>
              </p:cNvSpPr>
              <p:nvPr/>
            </p:nvSpPr>
            <p:spPr bwMode="auto">
              <a:xfrm>
                <a:off x="2182" y="1794"/>
                <a:ext cx="373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GB" altLang="en-US" sz="1400">
                    <a:latin typeface="Verdana" panose="020B0604030504040204" pitchFamily="34" charset="0"/>
                  </a:rPr>
                  <a:t>fluor</a:t>
                </a:r>
              </a:p>
            </p:txBody>
          </p:sp>
          <p:sp>
            <p:nvSpPr>
              <p:cNvPr id="87" name="Text Box 52"/>
              <p:cNvSpPr txBox="1">
                <a:spLocks noChangeArrowheads="1"/>
              </p:cNvSpPr>
              <p:nvPr/>
            </p:nvSpPr>
            <p:spPr bwMode="auto">
              <a:xfrm>
                <a:off x="670" y="2838"/>
                <a:ext cx="25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GB" altLang="en-US" sz="1600" b="1">
                    <a:latin typeface="Verdana" panose="020B0604030504040204" pitchFamily="34" charset="0"/>
                  </a:rPr>
                  <a:t>3’</a:t>
                </a:r>
              </a:p>
            </p:txBody>
          </p:sp>
          <p:sp>
            <p:nvSpPr>
              <p:cNvPr id="88" name="Text Box 53"/>
              <p:cNvSpPr txBox="1">
                <a:spLocks noChangeArrowheads="1"/>
              </p:cNvSpPr>
              <p:nvPr/>
            </p:nvSpPr>
            <p:spPr bwMode="auto">
              <a:xfrm>
                <a:off x="990" y="2968"/>
                <a:ext cx="409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GB" altLang="en-US" sz="140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block</a:t>
                </a:r>
              </a:p>
            </p:txBody>
          </p:sp>
        </p:grpSp>
        <p:sp>
          <p:nvSpPr>
            <p:cNvPr id="11" name="Text Box 54"/>
            <p:cNvSpPr txBox="1">
              <a:spLocks noChangeArrowheads="1"/>
            </p:cNvSpPr>
            <p:nvPr/>
          </p:nvSpPr>
          <p:spPr bwMode="auto">
            <a:xfrm>
              <a:off x="3791" y="3842"/>
              <a:ext cx="7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GB" altLang="en-US" sz="1600">
                  <a:latin typeface="Verdana" panose="020B0604030504040204" pitchFamily="34" charset="0"/>
                </a:rPr>
                <a:t>Next cycle</a:t>
              </a:r>
            </a:p>
          </p:txBody>
        </p:sp>
        <p:sp>
          <p:nvSpPr>
            <p:cNvPr id="12" name="Text Box 55"/>
            <p:cNvSpPr txBox="1">
              <a:spLocks noChangeArrowheads="1"/>
            </p:cNvSpPr>
            <p:nvPr/>
          </p:nvSpPr>
          <p:spPr bwMode="auto">
            <a:xfrm>
              <a:off x="1877" y="2925"/>
              <a:ext cx="1588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GB" altLang="en-US" sz="1600" dirty="0">
                  <a:latin typeface="Verdana" panose="020B0604030504040204" pitchFamily="34" charset="0"/>
                </a:rPr>
                <a:t>Incorporation</a:t>
              </a:r>
            </a:p>
            <a:p>
              <a:r>
                <a:rPr lang="en-GB" altLang="en-US" sz="1600" dirty="0">
                  <a:latin typeface="Verdana" panose="020B0604030504040204" pitchFamily="34" charset="0"/>
                </a:rPr>
                <a:t>Detection</a:t>
              </a:r>
            </a:p>
            <a:p>
              <a:r>
                <a:rPr lang="en-GB" altLang="en-US" sz="1600" dirty="0" err="1">
                  <a:latin typeface="Verdana" panose="020B0604030504040204" pitchFamily="34" charset="0"/>
                </a:rPr>
                <a:t>Deblock</a:t>
              </a:r>
              <a:r>
                <a:rPr lang="en-GB" altLang="en-US" sz="1600" dirty="0">
                  <a:latin typeface="Verdana" panose="020B0604030504040204" pitchFamily="34" charset="0"/>
                </a:rPr>
                <a:t>; </a:t>
              </a:r>
              <a:r>
                <a:rPr lang="en-GB" altLang="en-US" sz="1600" dirty="0" err="1">
                  <a:latin typeface="Verdana" panose="020B0604030504040204" pitchFamily="34" charset="0"/>
                </a:rPr>
                <a:t>fluor</a:t>
              </a:r>
              <a:r>
                <a:rPr lang="en-GB" altLang="en-US" sz="1600" dirty="0">
                  <a:latin typeface="Verdana" panose="020B0604030504040204" pitchFamily="34" charset="0"/>
                </a:rPr>
                <a:t> removal</a:t>
              </a:r>
              <a:endParaRPr lang="en-GB" altLang="en-US" sz="1600" b="1" dirty="0">
                <a:latin typeface="Verdana" panose="020B0604030504040204" pitchFamily="34" charset="0"/>
              </a:endParaRPr>
            </a:p>
          </p:txBody>
        </p:sp>
        <p:grpSp>
          <p:nvGrpSpPr>
            <p:cNvPr id="13" name="Group 56"/>
            <p:cNvGrpSpPr>
              <a:grpSpLocks/>
            </p:cNvGrpSpPr>
            <p:nvPr/>
          </p:nvGrpSpPr>
          <p:grpSpPr bwMode="auto">
            <a:xfrm>
              <a:off x="3337" y="1671"/>
              <a:ext cx="1981" cy="1890"/>
              <a:chOff x="3199" y="1350"/>
              <a:chExt cx="1981" cy="1890"/>
            </a:xfrm>
          </p:grpSpPr>
          <p:sp>
            <p:nvSpPr>
              <p:cNvPr id="16" name="AutoShape 57"/>
              <p:cNvSpPr>
                <a:spLocks noChangeArrowheads="1"/>
              </p:cNvSpPr>
              <p:nvPr/>
            </p:nvSpPr>
            <p:spPr bwMode="auto">
              <a:xfrm>
                <a:off x="3914" y="2450"/>
                <a:ext cx="400" cy="370"/>
              </a:xfrm>
              <a:prstGeom prst="pentagon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7" name="Line 58"/>
              <p:cNvSpPr>
                <a:spLocks noChangeShapeType="1"/>
              </p:cNvSpPr>
              <p:nvPr/>
            </p:nvSpPr>
            <p:spPr bwMode="auto">
              <a:xfrm rot="-5400000">
                <a:off x="3870" y="2943"/>
                <a:ext cx="2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59"/>
              <p:cNvSpPr>
                <a:spLocks noChangeShapeType="1"/>
              </p:cNvSpPr>
              <p:nvPr/>
            </p:nvSpPr>
            <p:spPr bwMode="auto">
              <a:xfrm rot="-5400000">
                <a:off x="3789" y="2467"/>
                <a:ext cx="24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60"/>
              <p:cNvSpPr>
                <a:spLocks noChangeShapeType="1"/>
              </p:cNvSpPr>
              <p:nvPr/>
            </p:nvSpPr>
            <p:spPr bwMode="auto">
              <a:xfrm rot="-5400000">
                <a:off x="4099" y="2379"/>
                <a:ext cx="428" cy="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61"/>
              <p:cNvSpPr>
                <a:spLocks noChangeShapeType="1"/>
              </p:cNvSpPr>
              <p:nvPr/>
            </p:nvSpPr>
            <p:spPr bwMode="auto">
              <a:xfrm rot="1520771" flipV="1">
                <a:off x="3701" y="2295"/>
                <a:ext cx="161" cy="26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AutoShape 62"/>
              <p:cNvSpPr>
                <a:spLocks noChangeArrowheads="1"/>
              </p:cNvSpPr>
              <p:nvPr/>
            </p:nvSpPr>
            <p:spPr bwMode="auto">
              <a:xfrm rot="5400000">
                <a:off x="4058" y="1704"/>
                <a:ext cx="511" cy="414"/>
              </a:xfrm>
              <a:prstGeom prst="hexagon">
                <a:avLst>
                  <a:gd name="adj" fmla="val 30857"/>
                  <a:gd name="vf" fmla="val 11547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" name="Line 63"/>
              <p:cNvSpPr>
                <a:spLocks noChangeShapeType="1"/>
              </p:cNvSpPr>
              <p:nvPr/>
            </p:nvSpPr>
            <p:spPr bwMode="auto">
              <a:xfrm rot="-5400000">
                <a:off x="4343" y="1910"/>
                <a:ext cx="29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64"/>
              <p:cNvSpPr>
                <a:spLocks noChangeShapeType="1"/>
              </p:cNvSpPr>
              <p:nvPr/>
            </p:nvSpPr>
            <p:spPr bwMode="auto">
              <a:xfrm rot="-5400000">
                <a:off x="4210" y="1543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65"/>
              <p:cNvSpPr>
                <a:spLocks noChangeShapeType="1"/>
              </p:cNvSpPr>
              <p:nvPr/>
            </p:nvSpPr>
            <p:spPr bwMode="auto">
              <a:xfrm rot="-5400000">
                <a:off x="4179" y="1543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5" name="Group 66"/>
              <p:cNvGrpSpPr>
                <a:grpSpLocks/>
              </p:cNvGrpSpPr>
              <p:nvPr/>
            </p:nvGrpSpPr>
            <p:grpSpPr bwMode="auto">
              <a:xfrm>
                <a:off x="4201" y="1350"/>
                <a:ext cx="225" cy="212"/>
                <a:chOff x="1473" y="1190"/>
                <a:chExt cx="225" cy="212"/>
              </a:xfrm>
            </p:grpSpPr>
            <p:sp>
              <p:nvSpPr>
                <p:cNvPr id="60" name="Rectangle 67"/>
                <p:cNvSpPr>
                  <a:spLocks noChangeArrowheads="1"/>
                </p:cNvSpPr>
                <p:nvPr/>
              </p:nvSpPr>
              <p:spPr bwMode="auto">
                <a:xfrm>
                  <a:off x="1548" y="1273"/>
                  <a:ext cx="79" cy="9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1473" y="1190"/>
                  <a:ext cx="225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O</a:t>
                  </a:r>
                </a:p>
              </p:txBody>
            </p:sp>
          </p:grpSp>
          <p:sp>
            <p:nvSpPr>
              <p:cNvPr id="26" name="Text Box 69"/>
              <p:cNvSpPr txBox="1">
                <a:spLocks noChangeArrowheads="1"/>
              </p:cNvSpPr>
              <p:nvPr/>
            </p:nvSpPr>
            <p:spPr bwMode="auto">
              <a:xfrm>
                <a:off x="3249" y="1922"/>
                <a:ext cx="430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GB" altLang="en-US" sz="1600" b="1">
                  <a:latin typeface="Verdana" panose="020B0604030504040204" pitchFamily="34" charset="0"/>
                </a:endParaRPr>
              </a:p>
              <a:p>
                <a:r>
                  <a:rPr lang="en-GB" altLang="en-US" sz="1600" b="1">
                    <a:latin typeface="Verdana" panose="020B0604030504040204" pitchFamily="34" charset="0"/>
                  </a:rPr>
                  <a:t>DNA</a:t>
                </a:r>
              </a:p>
            </p:txBody>
          </p:sp>
          <p:grpSp>
            <p:nvGrpSpPr>
              <p:cNvPr id="27" name="Group 70"/>
              <p:cNvGrpSpPr>
                <a:grpSpLocks/>
              </p:cNvGrpSpPr>
              <p:nvPr/>
            </p:nvGrpSpPr>
            <p:grpSpPr bwMode="auto">
              <a:xfrm>
                <a:off x="3891" y="1676"/>
                <a:ext cx="332" cy="212"/>
                <a:chOff x="1115" y="1516"/>
                <a:chExt cx="332" cy="212"/>
              </a:xfrm>
            </p:grpSpPr>
            <p:sp>
              <p:nvSpPr>
                <p:cNvPr id="58" name="Rectangle 71"/>
                <p:cNvSpPr>
                  <a:spLocks noChangeArrowheads="1"/>
                </p:cNvSpPr>
                <p:nvPr/>
              </p:nvSpPr>
              <p:spPr bwMode="auto">
                <a:xfrm>
                  <a:off x="1212" y="1557"/>
                  <a:ext cx="193" cy="13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9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1115" y="1516"/>
                  <a:ext cx="332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HN</a:t>
                  </a:r>
                </a:p>
              </p:txBody>
            </p:sp>
          </p:grpSp>
          <p:grpSp>
            <p:nvGrpSpPr>
              <p:cNvPr id="28" name="Group 73"/>
              <p:cNvGrpSpPr>
                <a:grpSpLocks/>
              </p:cNvGrpSpPr>
              <p:nvPr/>
            </p:nvGrpSpPr>
            <p:grpSpPr bwMode="auto">
              <a:xfrm>
                <a:off x="4199" y="2046"/>
                <a:ext cx="224" cy="212"/>
                <a:chOff x="1471" y="1886"/>
                <a:chExt cx="224" cy="212"/>
              </a:xfrm>
            </p:grpSpPr>
            <p:sp>
              <p:nvSpPr>
                <p:cNvPr id="56" name="Rectangle 74"/>
                <p:cNvSpPr>
                  <a:spLocks noChangeArrowheads="1"/>
                </p:cNvSpPr>
                <p:nvPr/>
              </p:nvSpPr>
              <p:spPr bwMode="auto">
                <a:xfrm>
                  <a:off x="1530" y="1911"/>
                  <a:ext cx="107" cy="13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7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1471" y="1886"/>
                  <a:ext cx="22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N</a:t>
                  </a:r>
                </a:p>
              </p:txBody>
            </p:sp>
          </p:grpSp>
          <p:grpSp>
            <p:nvGrpSpPr>
              <p:cNvPr id="29" name="Group 76"/>
              <p:cNvGrpSpPr>
                <a:grpSpLocks/>
              </p:cNvGrpSpPr>
              <p:nvPr/>
            </p:nvGrpSpPr>
            <p:grpSpPr bwMode="auto">
              <a:xfrm>
                <a:off x="4003" y="2364"/>
                <a:ext cx="225" cy="212"/>
                <a:chOff x="1279" y="2004"/>
                <a:chExt cx="225" cy="212"/>
              </a:xfrm>
            </p:grpSpPr>
            <p:sp>
              <p:nvSpPr>
                <p:cNvPr id="54" name="Rectangle 77"/>
                <p:cNvSpPr>
                  <a:spLocks noChangeArrowheads="1"/>
                </p:cNvSpPr>
                <p:nvPr/>
              </p:nvSpPr>
              <p:spPr bwMode="auto">
                <a:xfrm>
                  <a:off x="1328" y="2049"/>
                  <a:ext cx="125" cy="11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5" name="Text Box 78"/>
                <p:cNvSpPr txBox="1">
                  <a:spLocks noChangeArrowheads="1"/>
                </p:cNvSpPr>
                <p:nvPr/>
              </p:nvSpPr>
              <p:spPr bwMode="auto">
                <a:xfrm>
                  <a:off x="1279" y="2004"/>
                  <a:ext cx="225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O</a:t>
                  </a:r>
                </a:p>
              </p:txBody>
            </p:sp>
          </p:grpSp>
          <p:sp>
            <p:nvSpPr>
              <p:cNvPr id="30" name="Line 79"/>
              <p:cNvSpPr>
                <a:spLocks noChangeShapeType="1"/>
              </p:cNvSpPr>
              <p:nvPr/>
            </p:nvSpPr>
            <p:spPr bwMode="auto">
              <a:xfrm rot="8697269">
                <a:off x="3881" y="2097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Line 80"/>
              <p:cNvSpPr>
                <a:spLocks noChangeShapeType="1"/>
              </p:cNvSpPr>
              <p:nvPr/>
            </p:nvSpPr>
            <p:spPr bwMode="auto">
              <a:xfrm rot="8697269">
                <a:off x="3898" y="2122"/>
                <a:ext cx="2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2" name="Group 81"/>
              <p:cNvGrpSpPr>
                <a:grpSpLocks/>
              </p:cNvGrpSpPr>
              <p:nvPr/>
            </p:nvGrpSpPr>
            <p:grpSpPr bwMode="auto">
              <a:xfrm>
                <a:off x="3831" y="2044"/>
                <a:ext cx="225" cy="212"/>
                <a:chOff x="1103" y="1884"/>
                <a:chExt cx="225" cy="212"/>
              </a:xfrm>
            </p:grpSpPr>
            <p:sp>
              <p:nvSpPr>
                <p:cNvPr id="52" name="Rectangle 82"/>
                <p:cNvSpPr>
                  <a:spLocks noChangeArrowheads="1"/>
                </p:cNvSpPr>
                <p:nvPr/>
              </p:nvSpPr>
              <p:spPr bwMode="auto">
                <a:xfrm rot="-2280822">
                  <a:off x="1204" y="1945"/>
                  <a:ext cx="79" cy="9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3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1103" y="1884"/>
                  <a:ext cx="225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O</a:t>
                  </a:r>
                </a:p>
              </p:txBody>
            </p:sp>
          </p:grpSp>
          <p:grpSp>
            <p:nvGrpSpPr>
              <p:cNvPr id="33" name="Group 84"/>
              <p:cNvGrpSpPr>
                <a:grpSpLocks/>
              </p:cNvGrpSpPr>
              <p:nvPr/>
            </p:nvGrpSpPr>
            <p:grpSpPr bwMode="auto">
              <a:xfrm>
                <a:off x="4517" y="1534"/>
                <a:ext cx="350" cy="248"/>
                <a:chOff x="1789" y="1374"/>
                <a:chExt cx="350" cy="248"/>
              </a:xfrm>
            </p:grpSpPr>
            <p:sp>
              <p:nvSpPr>
                <p:cNvPr id="49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1933" y="1464"/>
                  <a:ext cx="106" cy="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Line 86"/>
                <p:cNvSpPr>
                  <a:spLocks noChangeShapeType="1"/>
                </p:cNvSpPr>
                <p:nvPr/>
              </p:nvSpPr>
              <p:spPr bwMode="auto">
                <a:xfrm flipV="1">
                  <a:off x="1789" y="1374"/>
                  <a:ext cx="350" cy="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1913" y="1440"/>
                  <a:ext cx="106" cy="7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4" name="Line 88"/>
              <p:cNvSpPr>
                <a:spLocks noChangeShapeType="1"/>
              </p:cNvSpPr>
              <p:nvPr/>
            </p:nvSpPr>
            <p:spPr bwMode="auto">
              <a:xfrm flipV="1">
                <a:off x="4870" y="1534"/>
                <a:ext cx="13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Text Box 89"/>
              <p:cNvSpPr txBox="1">
                <a:spLocks noChangeArrowheads="1"/>
              </p:cNvSpPr>
              <p:nvPr/>
            </p:nvSpPr>
            <p:spPr bwMode="auto">
              <a:xfrm>
                <a:off x="3830" y="2854"/>
                <a:ext cx="25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GB" altLang="en-US" sz="1600" b="1">
                    <a:latin typeface="Verdana" panose="020B0604030504040204" pitchFamily="34" charset="0"/>
                  </a:rPr>
                  <a:t>3’</a:t>
                </a:r>
              </a:p>
            </p:txBody>
          </p:sp>
          <p:grpSp>
            <p:nvGrpSpPr>
              <p:cNvPr id="36" name="Group 90"/>
              <p:cNvGrpSpPr>
                <a:grpSpLocks/>
              </p:cNvGrpSpPr>
              <p:nvPr/>
            </p:nvGrpSpPr>
            <p:grpSpPr bwMode="auto">
              <a:xfrm>
                <a:off x="3523" y="2408"/>
                <a:ext cx="225" cy="212"/>
                <a:chOff x="1279" y="2004"/>
                <a:chExt cx="225" cy="212"/>
              </a:xfrm>
            </p:grpSpPr>
            <p:sp>
              <p:nvSpPr>
                <p:cNvPr id="47" name="Rectangle 91"/>
                <p:cNvSpPr>
                  <a:spLocks noChangeArrowheads="1"/>
                </p:cNvSpPr>
                <p:nvPr/>
              </p:nvSpPr>
              <p:spPr bwMode="auto">
                <a:xfrm>
                  <a:off x="1328" y="2049"/>
                  <a:ext cx="125" cy="11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1279" y="2004"/>
                  <a:ext cx="225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O</a:t>
                  </a:r>
                </a:p>
              </p:txBody>
            </p:sp>
          </p:grpSp>
          <p:sp>
            <p:nvSpPr>
              <p:cNvPr id="37" name="Line 93"/>
              <p:cNvSpPr>
                <a:spLocks noChangeShapeType="1"/>
              </p:cNvSpPr>
              <p:nvPr/>
            </p:nvSpPr>
            <p:spPr bwMode="auto">
              <a:xfrm rot="1520771">
                <a:off x="3466" y="2282"/>
                <a:ext cx="164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94"/>
              <p:cNvSpPr>
                <a:spLocks noChangeShapeType="1"/>
              </p:cNvSpPr>
              <p:nvPr/>
            </p:nvSpPr>
            <p:spPr bwMode="auto">
              <a:xfrm rot="1520771">
                <a:off x="3310" y="1938"/>
                <a:ext cx="164" cy="1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 Box 95"/>
              <p:cNvSpPr txBox="1">
                <a:spLocks noChangeArrowheads="1"/>
              </p:cNvSpPr>
              <p:nvPr/>
            </p:nvSpPr>
            <p:spPr bwMode="auto">
              <a:xfrm>
                <a:off x="3199" y="1582"/>
                <a:ext cx="250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GB" altLang="en-US" sz="1600" b="1">
                  <a:latin typeface="Verdana" panose="020B0604030504040204" pitchFamily="34" charset="0"/>
                </a:endParaRPr>
              </a:p>
              <a:p>
                <a:r>
                  <a:rPr lang="en-GB" altLang="en-US" sz="1600" b="1">
                    <a:latin typeface="Verdana" panose="020B0604030504040204" pitchFamily="34" charset="0"/>
                  </a:rPr>
                  <a:t>5’</a:t>
                </a:r>
              </a:p>
            </p:txBody>
          </p:sp>
          <p:sp>
            <p:nvSpPr>
              <p:cNvPr id="40" name="Text Box 96"/>
              <p:cNvSpPr txBox="1">
                <a:spLocks noChangeArrowheads="1"/>
              </p:cNvSpPr>
              <p:nvPr/>
            </p:nvSpPr>
            <p:spPr bwMode="auto">
              <a:xfrm>
                <a:off x="4194" y="3032"/>
                <a:ext cx="72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GB" altLang="en-US" sz="1400">
                    <a:solidFill>
                      <a:srgbClr val="FF0000"/>
                    </a:solidFill>
                    <a:latin typeface="Verdana" panose="020B0604030504040204" pitchFamily="34" charset="0"/>
                  </a:rPr>
                  <a:t>free 3’ end</a:t>
                </a:r>
              </a:p>
            </p:txBody>
          </p:sp>
          <p:grpSp>
            <p:nvGrpSpPr>
              <p:cNvPr id="41" name="Group 97"/>
              <p:cNvGrpSpPr>
                <a:grpSpLocks/>
              </p:cNvGrpSpPr>
              <p:nvPr/>
            </p:nvGrpSpPr>
            <p:grpSpPr bwMode="auto">
              <a:xfrm>
                <a:off x="4966" y="1427"/>
                <a:ext cx="214" cy="212"/>
                <a:chOff x="1473" y="1190"/>
                <a:chExt cx="214" cy="212"/>
              </a:xfrm>
            </p:grpSpPr>
            <p:sp>
              <p:nvSpPr>
                <p:cNvPr id="45" name="Rectangle 98"/>
                <p:cNvSpPr>
                  <a:spLocks noChangeArrowheads="1"/>
                </p:cNvSpPr>
                <p:nvPr/>
              </p:nvSpPr>
              <p:spPr bwMode="auto">
                <a:xfrm>
                  <a:off x="1548" y="1273"/>
                  <a:ext cx="79" cy="9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" name="Text Box 99"/>
                <p:cNvSpPr txBox="1">
                  <a:spLocks noChangeArrowheads="1"/>
                </p:cNvSpPr>
                <p:nvPr/>
              </p:nvSpPr>
              <p:spPr bwMode="auto">
                <a:xfrm>
                  <a:off x="1473" y="1190"/>
                  <a:ext cx="21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latin typeface="Verdana" panose="020B0604030504040204" pitchFamily="34" charset="0"/>
                    </a:rPr>
                    <a:t>X</a:t>
                  </a:r>
                </a:p>
              </p:txBody>
            </p:sp>
          </p:grpSp>
          <p:grpSp>
            <p:nvGrpSpPr>
              <p:cNvPr id="42" name="Group 100"/>
              <p:cNvGrpSpPr>
                <a:grpSpLocks/>
              </p:cNvGrpSpPr>
              <p:nvPr/>
            </p:nvGrpSpPr>
            <p:grpSpPr bwMode="auto">
              <a:xfrm>
                <a:off x="3875" y="3028"/>
                <a:ext cx="332" cy="212"/>
                <a:chOff x="1473" y="1190"/>
                <a:chExt cx="332" cy="212"/>
              </a:xfrm>
            </p:grpSpPr>
            <p:sp>
              <p:nvSpPr>
                <p:cNvPr id="43" name="Rectangle 101"/>
                <p:cNvSpPr>
                  <a:spLocks noChangeArrowheads="1"/>
                </p:cNvSpPr>
                <p:nvPr/>
              </p:nvSpPr>
              <p:spPr bwMode="auto">
                <a:xfrm>
                  <a:off x="1548" y="1273"/>
                  <a:ext cx="79" cy="9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4" name="Text Box 102"/>
                <p:cNvSpPr txBox="1">
                  <a:spLocks noChangeArrowheads="1"/>
                </p:cNvSpPr>
                <p:nvPr/>
              </p:nvSpPr>
              <p:spPr bwMode="auto">
                <a:xfrm>
                  <a:off x="1473" y="1190"/>
                  <a:ext cx="332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>
                      <a:solidFill>
                        <a:srgbClr val="FF0000"/>
                      </a:solidFill>
                      <a:latin typeface="Verdana" panose="020B0604030504040204" pitchFamily="34" charset="0"/>
                    </a:rPr>
                    <a:t>OH</a:t>
                  </a:r>
                </a:p>
              </p:txBody>
            </p:sp>
          </p:grpSp>
        </p:grpSp>
        <p:sp>
          <p:nvSpPr>
            <p:cNvPr id="14" name="AutoShape 103"/>
            <p:cNvSpPr>
              <a:spLocks noChangeArrowheads="1"/>
            </p:cNvSpPr>
            <p:nvPr/>
          </p:nvSpPr>
          <p:spPr bwMode="auto">
            <a:xfrm>
              <a:off x="2127" y="2695"/>
              <a:ext cx="989" cy="105"/>
            </a:xfrm>
            <a:prstGeom prst="rightArrow">
              <a:avLst>
                <a:gd name="adj1" fmla="val 50000"/>
                <a:gd name="adj2" fmla="val 235476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" name="AutoShape 104"/>
            <p:cNvSpPr>
              <a:spLocks noChangeArrowheads="1"/>
            </p:cNvSpPr>
            <p:nvPr/>
          </p:nvSpPr>
          <p:spPr bwMode="auto">
            <a:xfrm>
              <a:off x="4146" y="3625"/>
              <a:ext cx="109" cy="206"/>
            </a:xfrm>
            <a:prstGeom prst="downArrow">
              <a:avLst>
                <a:gd name="adj1" fmla="val 50000"/>
                <a:gd name="adj2" fmla="val 47248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6925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940" y="169722"/>
            <a:ext cx="8222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Arial"/>
                <a:cs typeface="Arial"/>
              </a:rPr>
              <a:t>Illumina</a:t>
            </a:r>
            <a:r>
              <a:rPr lang="en-US" sz="3200" dirty="0" smtClean="0">
                <a:latin typeface="Arial"/>
                <a:cs typeface="Arial"/>
              </a:rPr>
              <a:t> short read sequencing</a:t>
            </a:r>
            <a:endParaRPr lang="en-US" sz="3200" dirty="0">
              <a:latin typeface="Arial"/>
              <a:cs typeface="Arial"/>
            </a:endParaRP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217710" y="2163278"/>
            <a:ext cx="8756650" cy="3113088"/>
            <a:chOff x="75" y="1143"/>
            <a:chExt cx="5516" cy="1961"/>
          </a:xfrm>
        </p:grpSpPr>
        <p:grpSp>
          <p:nvGrpSpPr>
            <p:cNvPr id="8" name="Group 4"/>
            <p:cNvGrpSpPr>
              <a:grpSpLocks/>
            </p:cNvGrpSpPr>
            <p:nvPr/>
          </p:nvGrpSpPr>
          <p:grpSpPr bwMode="auto">
            <a:xfrm>
              <a:off x="75" y="1816"/>
              <a:ext cx="5516" cy="628"/>
              <a:chOff x="-20" y="1376"/>
              <a:chExt cx="5516" cy="628"/>
            </a:xfrm>
          </p:grpSpPr>
          <p:grpSp>
            <p:nvGrpSpPr>
              <p:cNvPr id="15" name="Group 5"/>
              <p:cNvGrpSpPr>
                <a:grpSpLocks/>
              </p:cNvGrpSpPr>
              <p:nvPr/>
            </p:nvGrpSpPr>
            <p:grpSpPr bwMode="auto">
              <a:xfrm>
                <a:off x="-20" y="1376"/>
                <a:ext cx="613" cy="586"/>
                <a:chOff x="316" y="625"/>
                <a:chExt cx="874" cy="754"/>
              </a:xfrm>
            </p:grpSpPr>
            <p:grpSp>
              <p:nvGrpSpPr>
                <p:cNvPr id="66" name="Group 6"/>
                <p:cNvGrpSpPr>
                  <a:grpSpLocks/>
                </p:cNvGrpSpPr>
                <p:nvPr/>
              </p:nvGrpSpPr>
              <p:grpSpPr bwMode="auto">
                <a:xfrm>
                  <a:off x="316" y="625"/>
                  <a:ext cx="874" cy="754"/>
                  <a:chOff x="316" y="625"/>
                  <a:chExt cx="874" cy="754"/>
                </a:xfrm>
              </p:grpSpPr>
              <p:graphicFrame>
                <p:nvGraphicFramePr>
                  <p:cNvPr id="69" name="Object 10"/>
                  <p:cNvGraphicFramePr>
                    <a:graphicFrameLocks noChangeAspect="1"/>
                  </p:cNvGraphicFramePr>
                  <p:nvPr/>
                </p:nvGraphicFramePr>
                <p:xfrm>
                  <a:off x="355" y="664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33" name="Photo Editor Photo" r:id="rId3" imgW="1325995" imgH="1135478" progId="MSPhotoEd.3">
                          <p:embed/>
                        </p:oleObj>
                      </mc:Choice>
                      <mc:Fallback>
                        <p:oleObj name="Photo Editor Photo" r:id="rId3" imgW="1325995" imgH="1135478" progId="MSPhotoEd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55" y="664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70" name="Text Box 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6" y="625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1</a:t>
                    </a:r>
                  </a:p>
                </p:txBody>
              </p:sp>
            </p:grpSp>
            <p:sp>
              <p:nvSpPr>
                <p:cNvPr id="67" name="Oval 9"/>
                <p:cNvSpPr>
                  <a:spLocks noChangeArrowheads="1"/>
                </p:cNvSpPr>
                <p:nvPr/>
              </p:nvSpPr>
              <p:spPr bwMode="auto">
                <a:xfrm>
                  <a:off x="532" y="759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8" name="Oval 10"/>
                <p:cNvSpPr>
                  <a:spLocks noChangeArrowheads="1"/>
                </p:cNvSpPr>
                <p:nvPr/>
              </p:nvSpPr>
              <p:spPr bwMode="auto">
                <a:xfrm>
                  <a:off x="810" y="1066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16" name="Group 11"/>
              <p:cNvGrpSpPr>
                <a:grpSpLocks/>
              </p:cNvGrpSpPr>
              <p:nvPr/>
            </p:nvGrpSpPr>
            <p:grpSpPr bwMode="auto">
              <a:xfrm>
                <a:off x="585" y="1377"/>
                <a:ext cx="617" cy="586"/>
                <a:chOff x="1178" y="626"/>
                <a:chExt cx="880" cy="754"/>
              </a:xfrm>
            </p:grpSpPr>
            <p:grpSp>
              <p:nvGrpSpPr>
                <p:cNvPr id="61" name="Group 12"/>
                <p:cNvGrpSpPr>
                  <a:grpSpLocks/>
                </p:cNvGrpSpPr>
                <p:nvPr/>
              </p:nvGrpSpPr>
              <p:grpSpPr bwMode="auto">
                <a:xfrm>
                  <a:off x="1178" y="626"/>
                  <a:ext cx="880" cy="754"/>
                  <a:chOff x="1178" y="626"/>
                  <a:chExt cx="880" cy="754"/>
                </a:xfrm>
              </p:grpSpPr>
              <p:graphicFrame>
                <p:nvGraphicFramePr>
                  <p:cNvPr id="64" name="Object 9"/>
                  <p:cNvGraphicFramePr>
                    <a:graphicFrameLocks noChangeAspect="1"/>
                  </p:cNvGraphicFramePr>
                  <p:nvPr/>
                </p:nvGraphicFramePr>
                <p:xfrm>
                  <a:off x="1223" y="665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34" name="Photo Editor Photo" r:id="rId5" imgW="1325995" imgH="1135478" progId="MSPhotoEd.3">
                          <p:embed/>
                        </p:oleObj>
                      </mc:Choice>
                      <mc:Fallback>
                        <p:oleObj name="Photo Editor Photo" r:id="rId5" imgW="1325995" imgH="1135478" progId="MSPhotoEd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223" y="665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65" name="Text Box 1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78" y="626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2</a:t>
                    </a:r>
                  </a:p>
                </p:txBody>
              </p:sp>
            </p:grpSp>
            <p:sp>
              <p:nvSpPr>
                <p:cNvPr id="62" name="Oval 15"/>
                <p:cNvSpPr>
                  <a:spLocks noChangeArrowheads="1"/>
                </p:cNvSpPr>
                <p:nvPr/>
              </p:nvSpPr>
              <p:spPr bwMode="auto">
                <a:xfrm>
                  <a:off x="1379" y="760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63" name="Oval 16"/>
                <p:cNvSpPr>
                  <a:spLocks noChangeArrowheads="1"/>
                </p:cNvSpPr>
                <p:nvPr/>
              </p:nvSpPr>
              <p:spPr bwMode="auto">
                <a:xfrm>
                  <a:off x="1678" y="1066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17" name="Group 17"/>
              <p:cNvGrpSpPr>
                <a:grpSpLocks/>
              </p:cNvGrpSpPr>
              <p:nvPr/>
            </p:nvGrpSpPr>
            <p:grpSpPr bwMode="auto">
              <a:xfrm>
                <a:off x="1199" y="1389"/>
                <a:ext cx="611" cy="573"/>
                <a:chOff x="2054" y="634"/>
                <a:chExt cx="871" cy="738"/>
              </a:xfrm>
            </p:grpSpPr>
            <p:graphicFrame>
              <p:nvGraphicFramePr>
                <p:cNvPr id="59" name="Object 8"/>
                <p:cNvGraphicFramePr>
                  <a:graphicFrameLocks noChangeAspect="1"/>
                </p:cNvGraphicFramePr>
                <p:nvPr/>
              </p:nvGraphicFramePr>
              <p:xfrm>
                <a:off x="2090" y="657"/>
                <a:ext cx="835" cy="71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235" name="Photo Editor Photo" r:id="rId7" imgW="1325995" imgH="1135478" progId="MSPhotoEd.3">
                        <p:embed/>
                      </p:oleObj>
                    </mc:Choice>
                    <mc:Fallback>
                      <p:oleObj name="Photo Editor Photo" r:id="rId7" imgW="1325995" imgH="1135478" progId="MSPhotoEd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90" y="657"/>
                              <a:ext cx="835" cy="71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>
                                        <a:alpha val="74997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60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054" y="634"/>
                  <a:ext cx="281" cy="2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>
                      <a:solidFill>
                        <a:srgbClr val="FFFFFF"/>
                      </a:solidFill>
                      <a:latin typeface="Verdana" panose="020B0604030504040204" pitchFamily="34" charset="0"/>
                    </a:rPr>
                    <a:t>3</a:t>
                  </a:r>
                </a:p>
              </p:txBody>
            </p:sp>
          </p:grpSp>
          <p:grpSp>
            <p:nvGrpSpPr>
              <p:cNvPr id="18" name="Group 20"/>
              <p:cNvGrpSpPr>
                <a:grpSpLocks/>
              </p:cNvGrpSpPr>
              <p:nvPr/>
            </p:nvGrpSpPr>
            <p:grpSpPr bwMode="auto">
              <a:xfrm>
                <a:off x="1349" y="1470"/>
                <a:ext cx="302" cy="374"/>
                <a:chOff x="2548" y="580"/>
                <a:chExt cx="531" cy="595"/>
              </a:xfrm>
            </p:grpSpPr>
            <p:sp>
              <p:nvSpPr>
                <p:cNvPr id="57" name="Oval 21"/>
                <p:cNvSpPr>
                  <a:spLocks noChangeArrowheads="1"/>
                </p:cNvSpPr>
                <p:nvPr/>
              </p:nvSpPr>
              <p:spPr bwMode="auto">
                <a:xfrm>
                  <a:off x="2548" y="580"/>
                  <a:ext cx="197" cy="198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8" name="Oval 22"/>
                <p:cNvSpPr>
                  <a:spLocks noChangeArrowheads="1"/>
                </p:cNvSpPr>
                <p:nvPr/>
              </p:nvSpPr>
              <p:spPr bwMode="auto">
                <a:xfrm>
                  <a:off x="2882" y="976"/>
                  <a:ext cx="197" cy="199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19" name="Group 23"/>
              <p:cNvGrpSpPr>
                <a:grpSpLocks/>
              </p:cNvGrpSpPr>
              <p:nvPr/>
            </p:nvGrpSpPr>
            <p:grpSpPr bwMode="auto">
              <a:xfrm>
                <a:off x="3656" y="1387"/>
                <a:ext cx="621" cy="577"/>
                <a:chOff x="334" y="2126"/>
                <a:chExt cx="886" cy="743"/>
              </a:xfrm>
            </p:grpSpPr>
            <p:grpSp>
              <p:nvGrpSpPr>
                <p:cNvPr id="51" name="Group 24"/>
                <p:cNvGrpSpPr>
                  <a:grpSpLocks/>
                </p:cNvGrpSpPr>
                <p:nvPr/>
              </p:nvGrpSpPr>
              <p:grpSpPr bwMode="auto">
                <a:xfrm>
                  <a:off x="334" y="2126"/>
                  <a:ext cx="886" cy="743"/>
                  <a:chOff x="1173" y="1438"/>
                  <a:chExt cx="886" cy="743"/>
                </a:xfrm>
              </p:grpSpPr>
              <p:graphicFrame>
                <p:nvGraphicFramePr>
                  <p:cNvPr id="55" name="Object 7"/>
                  <p:cNvGraphicFramePr>
                    <a:graphicFrameLocks noChangeAspect="1"/>
                  </p:cNvGraphicFramePr>
                  <p:nvPr/>
                </p:nvGraphicFramePr>
                <p:xfrm>
                  <a:off x="1224" y="1466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36" name="Photo Editor Photo" r:id="rId9" imgW="1325995" imgH="1135478" progId="MSPhotoEd.3">
                          <p:embed/>
                        </p:oleObj>
                      </mc:Choice>
                      <mc:Fallback>
                        <p:oleObj name="Photo Editor Photo" r:id="rId9" imgW="1325995" imgH="1135478" progId="MSPhotoEd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224" y="1466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56" name="Text Box 2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73" y="1438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7</a:t>
                    </a:r>
                  </a:p>
                </p:txBody>
              </p:sp>
            </p:grpSp>
            <p:grpSp>
              <p:nvGrpSpPr>
                <p:cNvPr id="52" name="Group 27"/>
                <p:cNvGrpSpPr>
                  <a:grpSpLocks/>
                </p:cNvGrpSpPr>
                <p:nvPr/>
              </p:nvGrpSpPr>
              <p:grpSpPr bwMode="auto">
                <a:xfrm>
                  <a:off x="542" y="2240"/>
                  <a:ext cx="460" cy="467"/>
                  <a:chOff x="542" y="2240"/>
                  <a:chExt cx="460" cy="467"/>
                </a:xfrm>
              </p:grpSpPr>
              <p:sp>
                <p:nvSpPr>
                  <p:cNvPr id="53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542" y="2240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54" name="Oval 29"/>
                  <p:cNvSpPr>
                    <a:spLocks noChangeArrowheads="1"/>
                  </p:cNvSpPr>
                  <p:nvPr/>
                </p:nvSpPr>
                <p:spPr bwMode="auto">
                  <a:xfrm>
                    <a:off x="842" y="2547"/>
                    <a:ext cx="160" cy="160"/>
                  </a:xfrm>
                  <a:prstGeom prst="ellipse">
                    <a:avLst/>
                  </a:prstGeom>
                  <a:noFill/>
                  <a:ln w="28575">
                    <a:solidFill>
                      <a:srgbClr val="CCEC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  <p:grpSp>
            <p:nvGrpSpPr>
              <p:cNvPr id="20" name="Group 30"/>
              <p:cNvGrpSpPr>
                <a:grpSpLocks/>
              </p:cNvGrpSpPr>
              <p:nvPr/>
            </p:nvGrpSpPr>
            <p:grpSpPr bwMode="auto">
              <a:xfrm>
                <a:off x="4272" y="1381"/>
                <a:ext cx="615" cy="583"/>
                <a:chOff x="2056" y="1424"/>
                <a:chExt cx="877" cy="751"/>
              </a:xfrm>
            </p:grpSpPr>
            <p:grpSp>
              <p:nvGrpSpPr>
                <p:cNvPr id="46" name="Group 31"/>
                <p:cNvGrpSpPr>
                  <a:grpSpLocks/>
                </p:cNvGrpSpPr>
                <p:nvPr/>
              </p:nvGrpSpPr>
              <p:grpSpPr bwMode="auto">
                <a:xfrm>
                  <a:off x="2056" y="1424"/>
                  <a:ext cx="877" cy="751"/>
                  <a:chOff x="2056" y="1424"/>
                  <a:chExt cx="877" cy="751"/>
                </a:xfrm>
              </p:grpSpPr>
              <p:graphicFrame>
                <p:nvGraphicFramePr>
                  <p:cNvPr id="49" name="Object 6"/>
                  <p:cNvGraphicFramePr>
                    <a:graphicFrameLocks noChangeAspect="1"/>
                  </p:cNvGraphicFramePr>
                  <p:nvPr/>
                </p:nvGraphicFramePr>
                <p:xfrm>
                  <a:off x="2098" y="1460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37" name="Photo Editor Photo" r:id="rId11" imgW="1325995" imgH="1135478" progId="MSPhotoEd.3">
                          <p:embed/>
                        </p:oleObj>
                      </mc:Choice>
                      <mc:Fallback>
                        <p:oleObj name="Photo Editor Photo" r:id="rId11" imgW="1325995" imgH="1135478" progId="MSPhotoEd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098" y="1460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50" name="Text Box 3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056" y="1424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8</a:t>
                    </a:r>
                  </a:p>
                </p:txBody>
              </p:sp>
            </p:grpSp>
            <p:sp>
              <p:nvSpPr>
                <p:cNvPr id="47" name="Oval 34"/>
                <p:cNvSpPr>
                  <a:spLocks noChangeArrowheads="1"/>
                </p:cNvSpPr>
                <p:nvPr/>
              </p:nvSpPr>
              <p:spPr bwMode="auto">
                <a:xfrm>
                  <a:off x="2286" y="1556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8" name="Oval 35"/>
                <p:cNvSpPr>
                  <a:spLocks noChangeArrowheads="1"/>
                </p:cNvSpPr>
                <p:nvPr/>
              </p:nvSpPr>
              <p:spPr bwMode="auto">
                <a:xfrm>
                  <a:off x="2536" y="1863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21" name="Group 36"/>
              <p:cNvGrpSpPr>
                <a:grpSpLocks/>
              </p:cNvGrpSpPr>
              <p:nvPr/>
            </p:nvGrpSpPr>
            <p:grpSpPr bwMode="auto">
              <a:xfrm>
                <a:off x="4881" y="1381"/>
                <a:ext cx="615" cy="583"/>
                <a:chOff x="2945" y="1424"/>
                <a:chExt cx="877" cy="750"/>
              </a:xfrm>
            </p:grpSpPr>
            <p:grpSp>
              <p:nvGrpSpPr>
                <p:cNvPr id="41" name="Group 37"/>
                <p:cNvGrpSpPr>
                  <a:grpSpLocks/>
                </p:cNvGrpSpPr>
                <p:nvPr/>
              </p:nvGrpSpPr>
              <p:grpSpPr bwMode="auto">
                <a:xfrm>
                  <a:off x="2945" y="1424"/>
                  <a:ext cx="877" cy="750"/>
                  <a:chOff x="2945" y="1424"/>
                  <a:chExt cx="877" cy="750"/>
                </a:xfrm>
              </p:grpSpPr>
              <p:graphicFrame>
                <p:nvGraphicFramePr>
                  <p:cNvPr id="44" name="Object 5"/>
                  <p:cNvGraphicFramePr>
                    <a:graphicFrameLocks noChangeAspect="1"/>
                  </p:cNvGraphicFramePr>
                  <p:nvPr/>
                </p:nvGraphicFramePr>
                <p:xfrm>
                  <a:off x="2987" y="1459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38" name="Photo Editor Photo" r:id="rId13" imgW="1325995" imgH="1135478" progId="MSPhotoEd.3">
                          <p:embed/>
                        </p:oleObj>
                      </mc:Choice>
                      <mc:Fallback>
                        <p:oleObj name="Photo Editor Photo" r:id="rId13" imgW="1325995" imgH="1135478" progId="MSPhotoEd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87" y="1459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45" name="Text Box 3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5" y="1424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9</a:t>
                    </a:r>
                  </a:p>
                </p:txBody>
              </p:sp>
            </p:grpSp>
            <p:sp>
              <p:nvSpPr>
                <p:cNvPr id="42" name="Oval 40"/>
                <p:cNvSpPr>
                  <a:spLocks noChangeArrowheads="1"/>
                </p:cNvSpPr>
                <p:nvPr/>
              </p:nvSpPr>
              <p:spPr bwMode="auto">
                <a:xfrm>
                  <a:off x="3149" y="1558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3" name="Oval 41"/>
                <p:cNvSpPr>
                  <a:spLocks noChangeArrowheads="1"/>
                </p:cNvSpPr>
                <p:nvPr/>
              </p:nvSpPr>
              <p:spPr bwMode="auto">
                <a:xfrm>
                  <a:off x="3434" y="1866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22" name="Group 42"/>
              <p:cNvGrpSpPr>
                <a:grpSpLocks/>
              </p:cNvGrpSpPr>
              <p:nvPr/>
            </p:nvGrpSpPr>
            <p:grpSpPr bwMode="auto">
              <a:xfrm>
                <a:off x="1809" y="1395"/>
                <a:ext cx="616" cy="573"/>
                <a:chOff x="2929" y="635"/>
                <a:chExt cx="879" cy="737"/>
              </a:xfrm>
            </p:grpSpPr>
            <p:grpSp>
              <p:nvGrpSpPr>
                <p:cNvPr id="36" name="Group 43"/>
                <p:cNvGrpSpPr>
                  <a:grpSpLocks/>
                </p:cNvGrpSpPr>
                <p:nvPr/>
              </p:nvGrpSpPr>
              <p:grpSpPr bwMode="auto">
                <a:xfrm>
                  <a:off x="2929" y="635"/>
                  <a:ext cx="879" cy="737"/>
                  <a:chOff x="2929" y="635"/>
                  <a:chExt cx="879" cy="737"/>
                </a:xfrm>
              </p:grpSpPr>
              <p:graphicFrame>
                <p:nvGraphicFramePr>
                  <p:cNvPr id="39" name="Object 4"/>
                  <p:cNvGraphicFramePr>
                    <a:graphicFrameLocks noChangeAspect="1"/>
                  </p:cNvGraphicFramePr>
                  <p:nvPr/>
                </p:nvGraphicFramePr>
                <p:xfrm>
                  <a:off x="2973" y="657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39" name="Photo Editor Photo" r:id="rId15" imgW="1325995" imgH="1135478" progId="MSPhotoEd.3">
                          <p:embed/>
                        </p:oleObj>
                      </mc:Choice>
                      <mc:Fallback>
                        <p:oleObj name="Photo Editor Photo" r:id="rId15" imgW="1325995" imgH="1135478" progId="MSPhotoEd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73" y="657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40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9" y="635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4</a:t>
                    </a:r>
                  </a:p>
                </p:txBody>
              </p:sp>
            </p:grpSp>
            <p:sp>
              <p:nvSpPr>
                <p:cNvPr id="37" name="Oval 46"/>
                <p:cNvSpPr>
                  <a:spLocks noChangeArrowheads="1"/>
                </p:cNvSpPr>
                <p:nvPr/>
              </p:nvSpPr>
              <p:spPr bwMode="auto">
                <a:xfrm>
                  <a:off x="3145" y="754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" name="Oval 47"/>
                <p:cNvSpPr>
                  <a:spLocks noChangeArrowheads="1"/>
                </p:cNvSpPr>
                <p:nvPr/>
              </p:nvSpPr>
              <p:spPr bwMode="auto">
                <a:xfrm>
                  <a:off x="3416" y="1047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23" name="Group 48"/>
              <p:cNvGrpSpPr>
                <a:grpSpLocks/>
              </p:cNvGrpSpPr>
              <p:nvPr/>
            </p:nvGrpSpPr>
            <p:grpSpPr bwMode="auto">
              <a:xfrm>
                <a:off x="2423" y="1380"/>
                <a:ext cx="614" cy="588"/>
                <a:chOff x="3819" y="616"/>
                <a:chExt cx="876" cy="756"/>
              </a:xfrm>
            </p:grpSpPr>
            <p:grpSp>
              <p:nvGrpSpPr>
                <p:cNvPr id="31" name="Group 49"/>
                <p:cNvGrpSpPr>
                  <a:grpSpLocks/>
                </p:cNvGrpSpPr>
                <p:nvPr/>
              </p:nvGrpSpPr>
              <p:grpSpPr bwMode="auto">
                <a:xfrm>
                  <a:off x="3819" y="616"/>
                  <a:ext cx="876" cy="756"/>
                  <a:chOff x="3784" y="609"/>
                  <a:chExt cx="876" cy="756"/>
                </a:xfrm>
              </p:grpSpPr>
              <p:graphicFrame>
                <p:nvGraphicFramePr>
                  <p:cNvPr id="34" name="Object 3"/>
                  <p:cNvGraphicFramePr>
                    <a:graphicFrameLocks noChangeAspect="1"/>
                  </p:cNvGraphicFramePr>
                  <p:nvPr/>
                </p:nvGraphicFramePr>
                <p:xfrm>
                  <a:off x="3825" y="650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40" name="Photo Editor Photo" r:id="rId17" imgW="1325995" imgH="1135478" progId="MSPhotoEd.3">
                          <p:embed/>
                        </p:oleObj>
                      </mc:Choice>
                      <mc:Fallback>
                        <p:oleObj name="Photo Editor Photo" r:id="rId17" imgW="1325995" imgH="1135478" progId="MSPhotoEd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825" y="650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5" name="Text Box 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84" y="609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5</a:t>
                    </a:r>
                  </a:p>
                </p:txBody>
              </p:sp>
            </p:grpSp>
            <p:sp>
              <p:nvSpPr>
                <p:cNvPr id="32" name="Oval 52"/>
                <p:cNvSpPr>
                  <a:spLocks noChangeArrowheads="1"/>
                </p:cNvSpPr>
                <p:nvPr/>
              </p:nvSpPr>
              <p:spPr bwMode="auto">
                <a:xfrm>
                  <a:off x="4036" y="740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3" name="Oval 53"/>
                <p:cNvSpPr>
                  <a:spLocks noChangeArrowheads="1"/>
                </p:cNvSpPr>
                <p:nvPr/>
              </p:nvSpPr>
              <p:spPr bwMode="auto">
                <a:xfrm>
                  <a:off x="4300" y="1047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24" name="Group 54"/>
              <p:cNvGrpSpPr>
                <a:grpSpLocks/>
              </p:cNvGrpSpPr>
              <p:nvPr/>
            </p:nvGrpSpPr>
            <p:grpSpPr bwMode="auto">
              <a:xfrm>
                <a:off x="3028" y="1385"/>
                <a:ext cx="619" cy="583"/>
                <a:chOff x="284" y="1424"/>
                <a:chExt cx="883" cy="750"/>
              </a:xfrm>
            </p:grpSpPr>
            <p:grpSp>
              <p:nvGrpSpPr>
                <p:cNvPr id="26" name="Group 55"/>
                <p:cNvGrpSpPr>
                  <a:grpSpLocks/>
                </p:cNvGrpSpPr>
                <p:nvPr/>
              </p:nvGrpSpPr>
              <p:grpSpPr bwMode="auto">
                <a:xfrm>
                  <a:off x="284" y="1424"/>
                  <a:ext cx="883" cy="750"/>
                  <a:chOff x="284" y="1424"/>
                  <a:chExt cx="883" cy="750"/>
                </a:xfrm>
              </p:grpSpPr>
              <p:graphicFrame>
                <p:nvGraphicFramePr>
                  <p:cNvPr id="29" name="Object 2"/>
                  <p:cNvGraphicFramePr>
                    <a:graphicFrameLocks noChangeAspect="1"/>
                  </p:cNvGraphicFramePr>
                  <p:nvPr/>
                </p:nvGraphicFramePr>
                <p:xfrm>
                  <a:off x="332" y="1459"/>
                  <a:ext cx="835" cy="71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241" name="Photo Editor Photo" r:id="rId19" imgW="1325995" imgH="1135478" progId="MSPhotoEd.3">
                          <p:embed/>
                        </p:oleObj>
                      </mc:Choice>
                      <mc:Fallback>
                        <p:oleObj name="Photo Editor Photo" r:id="rId19" imgW="1325995" imgH="1135478" progId="MSPhotoEd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2" y="1459"/>
                                <a:ext cx="835" cy="71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chemeClr val="accent1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chemeClr val="tx1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chemeClr val="bg2">
                                          <a:alpha val="74997"/>
                                        </a:schemeClr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30" name="Text Box 5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4" y="1424"/>
                    <a:ext cx="281" cy="27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GB" altLang="en-US" sz="1600">
                        <a:solidFill>
                          <a:srgbClr val="FFFFFF"/>
                        </a:solidFill>
                        <a:latin typeface="Verdana" panose="020B0604030504040204" pitchFamily="34" charset="0"/>
                      </a:rPr>
                      <a:t>6</a:t>
                    </a:r>
                  </a:p>
                </p:txBody>
              </p:sp>
            </p:grpSp>
            <p:sp>
              <p:nvSpPr>
                <p:cNvPr id="27" name="Oval 58"/>
                <p:cNvSpPr>
                  <a:spLocks noChangeArrowheads="1"/>
                </p:cNvSpPr>
                <p:nvPr/>
              </p:nvSpPr>
              <p:spPr bwMode="auto">
                <a:xfrm>
                  <a:off x="509" y="1537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" name="Oval 59"/>
                <p:cNvSpPr>
                  <a:spLocks noChangeArrowheads="1"/>
                </p:cNvSpPr>
                <p:nvPr/>
              </p:nvSpPr>
              <p:spPr bwMode="auto">
                <a:xfrm>
                  <a:off x="773" y="1851"/>
                  <a:ext cx="160" cy="160"/>
                </a:xfrm>
                <a:prstGeom prst="ellipse">
                  <a:avLst/>
                </a:prstGeom>
                <a:noFill/>
                <a:ln w="28575">
                  <a:solidFill>
                    <a:srgbClr val="CCEC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5" name="Line 60"/>
              <p:cNvSpPr>
                <a:spLocks noChangeShapeType="1"/>
              </p:cNvSpPr>
              <p:nvPr/>
            </p:nvSpPr>
            <p:spPr bwMode="auto">
              <a:xfrm flipV="1">
                <a:off x="4267" y="1873"/>
                <a:ext cx="42" cy="131"/>
              </a:xfrm>
              <a:prstGeom prst="line">
                <a:avLst/>
              </a:prstGeom>
              <a:noFill/>
              <a:ln w="28575">
                <a:solidFill>
                  <a:srgbClr val="CCEC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61"/>
            <p:cNvGrpSpPr>
              <a:grpSpLocks/>
            </p:cNvGrpSpPr>
            <p:nvPr/>
          </p:nvGrpSpPr>
          <p:grpSpPr bwMode="auto">
            <a:xfrm>
              <a:off x="535" y="2440"/>
              <a:ext cx="3710" cy="664"/>
              <a:chOff x="440" y="2000"/>
              <a:chExt cx="3710" cy="664"/>
            </a:xfrm>
          </p:grpSpPr>
          <p:sp>
            <p:nvSpPr>
              <p:cNvPr id="13" name="Text Box 62"/>
              <p:cNvSpPr txBox="1">
                <a:spLocks noChangeArrowheads="1"/>
              </p:cNvSpPr>
              <p:nvPr/>
            </p:nvSpPr>
            <p:spPr bwMode="auto">
              <a:xfrm>
                <a:off x="2274" y="2376"/>
                <a:ext cx="1876" cy="28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FF00"/>
                    </a:solidFill>
                  </a:rPr>
                  <a:t>T T T T T T T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6666FF"/>
                    </a:solidFill>
                  </a:rPr>
                  <a:t>G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00FF00"/>
                    </a:solidFill>
                  </a:rPr>
                  <a:t>T </a:t>
                </a:r>
                <a:r>
                  <a:rPr lang="en-GB" altLang="en-US">
                    <a:solidFill>
                      <a:schemeClr val="folHlink"/>
                    </a:solidFill>
                  </a:rPr>
                  <a:t>…</a:t>
                </a:r>
              </a:p>
            </p:txBody>
          </p:sp>
          <p:cxnSp>
            <p:nvCxnSpPr>
              <p:cNvPr id="14" name="AutoShape 63"/>
              <p:cNvCxnSpPr>
                <a:cxnSpLocks noChangeShapeType="1"/>
              </p:cNvCxnSpPr>
              <p:nvPr/>
            </p:nvCxnSpPr>
            <p:spPr bwMode="auto">
              <a:xfrm rot="16200000" flipH="1">
                <a:off x="1235" y="1205"/>
                <a:ext cx="304" cy="1894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" name="Group 64"/>
            <p:cNvGrpSpPr>
              <a:grpSpLocks/>
            </p:cNvGrpSpPr>
            <p:nvPr/>
          </p:nvGrpSpPr>
          <p:grpSpPr bwMode="auto">
            <a:xfrm>
              <a:off x="343" y="1143"/>
              <a:ext cx="3795" cy="657"/>
              <a:chOff x="248" y="703"/>
              <a:chExt cx="3795" cy="657"/>
            </a:xfrm>
          </p:grpSpPr>
          <p:sp>
            <p:nvSpPr>
              <p:cNvPr id="11" name="Text Box 65"/>
              <p:cNvSpPr txBox="1">
                <a:spLocks noChangeArrowheads="1"/>
              </p:cNvSpPr>
              <p:nvPr/>
            </p:nvSpPr>
            <p:spPr bwMode="auto">
              <a:xfrm>
                <a:off x="2071" y="703"/>
                <a:ext cx="1972" cy="288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GB" altLang="en-US">
                    <a:solidFill>
                      <a:srgbClr val="00FF00"/>
                    </a:solidFill>
                  </a:rPr>
                  <a:t>T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6666FF"/>
                    </a:solidFill>
                  </a:rPr>
                  <a:t>G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FF3300"/>
                    </a:solidFill>
                  </a:rPr>
                  <a:t>C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00FF00"/>
                    </a:solidFill>
                  </a:rPr>
                  <a:t>T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FFCC00"/>
                    </a:solidFill>
                  </a:rPr>
                  <a:t>A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FF3300"/>
                    </a:solidFill>
                  </a:rPr>
                  <a:t>C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6666FF"/>
                    </a:solidFill>
                  </a:rPr>
                  <a:t>G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FFCC00"/>
                    </a:solidFill>
                  </a:rPr>
                  <a:t>A</a:t>
                </a:r>
                <a:r>
                  <a:rPr lang="en-GB" altLang="en-US"/>
                  <a:t> </a:t>
                </a:r>
                <a:r>
                  <a:rPr lang="en-GB" altLang="en-US">
                    <a:solidFill>
                      <a:srgbClr val="00FF00"/>
                    </a:solidFill>
                  </a:rPr>
                  <a:t>T </a:t>
                </a:r>
                <a:r>
                  <a:rPr lang="en-GB" altLang="en-US">
                    <a:solidFill>
                      <a:schemeClr val="folHlink"/>
                    </a:solidFill>
                  </a:rPr>
                  <a:t>…</a:t>
                </a:r>
              </a:p>
            </p:txBody>
          </p:sp>
          <p:cxnSp>
            <p:nvCxnSpPr>
              <p:cNvPr id="12" name="AutoShape 66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1043" y="261"/>
                <a:ext cx="304" cy="1894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146925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940" y="169722"/>
            <a:ext cx="8222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Arial"/>
                <a:cs typeface="Arial"/>
              </a:rPr>
              <a:t>Fastq</a:t>
            </a:r>
            <a:r>
              <a:rPr lang="en-US" sz="3200" dirty="0" smtClean="0">
                <a:latin typeface="Arial"/>
                <a:cs typeface="Arial"/>
              </a:rPr>
              <a:t> file contains sequencing reads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0" y="1159456"/>
            <a:ext cx="89262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 dirty="0" smtClean="0"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Each </a:t>
            </a:r>
            <a:r>
              <a:rPr lang="en-US" sz="2200" dirty="0" err="1" smtClean="0">
                <a:latin typeface="Arial"/>
                <a:cs typeface="Arial"/>
              </a:rPr>
              <a:t>fastq</a:t>
            </a:r>
            <a:r>
              <a:rPr lang="en-US" sz="2200" dirty="0" smtClean="0">
                <a:latin typeface="Arial"/>
                <a:cs typeface="Arial"/>
              </a:rPr>
              <a:t> entry (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sequencing read</a:t>
            </a:r>
            <a:r>
              <a:rPr lang="en-US" sz="2200" dirty="0" smtClean="0">
                <a:latin typeface="Arial"/>
                <a:cs typeface="Arial"/>
              </a:rPr>
              <a:t>) contains 4 lines of information:</a:t>
            </a:r>
          </a:p>
          <a:p>
            <a:pPr marL="914400" lvl="1" indent="-4572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@Sequence Name</a:t>
            </a:r>
          </a:p>
          <a:p>
            <a:pPr marL="914400" lvl="1" indent="-4572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Nucleotide Sequence read from the machine</a:t>
            </a:r>
          </a:p>
          <a:p>
            <a:pPr marL="914400" lvl="1" indent="-4572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+ (sometimes followed by sequence name again)</a:t>
            </a:r>
          </a:p>
          <a:p>
            <a:pPr marL="914400" lvl="1" indent="-4572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Quality score read from the machine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8940" y="3442286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@K00180:382:HJY7KBBXX:3:1101:25885:1015 2:N:0:NTTACTCG+NCCTCTAT</a:t>
            </a:r>
          </a:p>
          <a:p>
            <a:r>
              <a:rPr lang="en-US" sz="2200" dirty="0"/>
              <a:t>NGGCTTCACATCGTCCTGCGCGGAAGATGTAACGGGGCTAAGCCAGTTAC</a:t>
            </a:r>
          </a:p>
          <a:p>
            <a:r>
              <a:rPr lang="en-US" sz="2200" dirty="0"/>
              <a:t>+</a:t>
            </a:r>
          </a:p>
          <a:p>
            <a:r>
              <a:rPr lang="en-US" sz="2200" dirty="0"/>
              <a:t>#AAFFJJJJJJJJJJJJJJJJJJJJJJJJJJJJJJJJJJJJJJJJJJJFJ</a:t>
            </a:r>
          </a:p>
        </p:txBody>
      </p:sp>
      <p:sp>
        <p:nvSpPr>
          <p:cNvPr id="6" name="Rectangle 5"/>
          <p:cNvSpPr/>
          <p:nvPr/>
        </p:nvSpPr>
        <p:spPr>
          <a:xfrm>
            <a:off x="268940" y="3810000"/>
            <a:ext cx="8076774" cy="45357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17714" y="5431695"/>
            <a:ext cx="89262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Sequence of a single </a:t>
            </a:r>
            <a:r>
              <a:rPr lang="en-US" sz="2200" dirty="0" err="1" smtClean="0">
                <a:solidFill>
                  <a:srgbClr val="FF0000"/>
                </a:solidFill>
                <a:latin typeface="Arial"/>
                <a:cs typeface="Arial"/>
              </a:rPr>
              <a:t>cDNA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 fragment from the RNA-</a:t>
            </a:r>
            <a:r>
              <a:rPr lang="en-US" sz="2200" dirty="0" err="1" smtClean="0">
                <a:solidFill>
                  <a:srgbClr val="FF0000"/>
                </a:solidFill>
                <a:latin typeface="Arial"/>
                <a:cs typeface="Arial"/>
              </a:rPr>
              <a:t>Seq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 library</a:t>
            </a:r>
            <a:endParaRPr lang="en-US" sz="22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468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940" y="169722"/>
            <a:ext cx="85666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Quality Scores Filter out Incorrect Base Ca</a:t>
            </a:r>
            <a:r>
              <a:rPr lang="en-US" sz="3200" dirty="0" smtClean="0">
                <a:latin typeface="Arial"/>
                <a:cs typeface="Arial"/>
              </a:rPr>
              <a:t>lls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140" y="1378017"/>
            <a:ext cx="882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Quality scores report the probability that the base call is incorrect</a:t>
            </a:r>
            <a:endParaRPr lang="is-IS" sz="2000" dirty="0" smtClean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282" y="2047355"/>
            <a:ext cx="2688105" cy="448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75" y="2604020"/>
            <a:ext cx="6629400" cy="271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2140" y="5715204"/>
            <a:ext cx="882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Field standard is to accept bases with quality &gt;20</a:t>
            </a:r>
            <a:endParaRPr lang="is-IS" sz="2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0829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940" y="169722"/>
            <a:ext cx="88750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Sequence Quality Decreases after ~300 bases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b="8827"/>
          <a:stretch/>
        </p:blipFill>
        <p:spPr>
          <a:xfrm>
            <a:off x="1389647" y="1406475"/>
            <a:ext cx="6359611" cy="34218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4588" y="5266974"/>
            <a:ext cx="2825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Cycle #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207808" y="2917359"/>
            <a:ext cx="2825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Quality score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05627" y="4804578"/>
            <a:ext cx="22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42744" y="4816466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31060" y="4816466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200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60349" y="4804578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300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48665" y="4804578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609901" y="4723402"/>
            <a:ext cx="5630780" cy="9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6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4" y="829749"/>
            <a:ext cx="5417415" cy="60282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8940" y="169722"/>
            <a:ext cx="88750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Arial"/>
                <a:cs typeface="Arial"/>
              </a:rPr>
              <a:t>CellRanger</a:t>
            </a:r>
            <a:r>
              <a:rPr lang="en-US" sz="3200" dirty="0" smtClean="0">
                <a:latin typeface="Arial"/>
                <a:cs typeface="Arial"/>
              </a:rPr>
              <a:t> Pipeline: </a:t>
            </a:r>
            <a:r>
              <a:rPr lang="en-US" sz="3200" dirty="0" err="1" smtClean="0">
                <a:latin typeface="Arial"/>
                <a:cs typeface="Arial"/>
              </a:rPr>
              <a:t>Fastq</a:t>
            </a:r>
            <a:r>
              <a:rPr lang="en-US" sz="3200" dirty="0" smtClean="0">
                <a:latin typeface="Arial"/>
                <a:cs typeface="Arial"/>
              </a:rPr>
              <a:t> </a:t>
            </a:r>
            <a:r>
              <a:rPr lang="en-US" sz="3200" dirty="0" smtClean="0">
                <a:latin typeface="Arial"/>
                <a:cs typeface="Arial"/>
              </a:rPr>
              <a:t>to counts matrix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59715" y="6488668"/>
            <a:ext cx="328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Zheng</a:t>
            </a:r>
            <a:r>
              <a:rPr lang="en-US" dirty="0" smtClean="0"/>
              <a:t> </a:t>
            </a:r>
            <a:r>
              <a:rPr lang="en-US" dirty="0" smtClean="0"/>
              <a:t>et al. </a:t>
            </a:r>
            <a:r>
              <a:rPr lang="en-US" dirty="0" smtClean="0"/>
              <a:t>2017 </a:t>
            </a:r>
            <a:r>
              <a:rPr lang="en-US" i="1" dirty="0" smtClean="0"/>
              <a:t>Nature Comm. 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57" y="4945743"/>
            <a:ext cx="2799568" cy="84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6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68940" y="169722"/>
            <a:ext cx="88750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Arial"/>
                <a:cs typeface="Arial"/>
              </a:rPr>
              <a:t>CellRanger</a:t>
            </a:r>
            <a:r>
              <a:rPr lang="en-US" sz="3200" dirty="0" smtClean="0">
                <a:latin typeface="Arial"/>
                <a:cs typeface="Arial"/>
              </a:rPr>
              <a:t> Pipeline: </a:t>
            </a:r>
            <a:r>
              <a:rPr lang="en-US" sz="3200" dirty="0" err="1" smtClean="0">
                <a:latin typeface="Arial"/>
                <a:cs typeface="Arial"/>
              </a:rPr>
              <a:t>Fastq</a:t>
            </a:r>
            <a:r>
              <a:rPr lang="en-US" sz="3200" dirty="0" smtClean="0">
                <a:latin typeface="Arial"/>
                <a:cs typeface="Arial"/>
              </a:rPr>
              <a:t> </a:t>
            </a:r>
            <a:r>
              <a:rPr lang="en-US" sz="3200" dirty="0" smtClean="0">
                <a:latin typeface="Arial"/>
                <a:cs typeface="Arial"/>
              </a:rPr>
              <a:t>to counts matrix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372663"/>
            <a:ext cx="4851400" cy="3086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49829" y="4840806"/>
            <a:ext cx="63790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How do you determine the correct gene identity? </a:t>
            </a:r>
            <a:endParaRPr lang="en-US" sz="2200" dirty="0" smtClean="0">
              <a:latin typeface="Arial"/>
              <a:cs typeface="Arial"/>
            </a:endParaRPr>
          </a:p>
          <a:p>
            <a:endParaRPr lang="en-US" sz="1000" dirty="0" smtClean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99412" y="6488668"/>
            <a:ext cx="264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Macosko</a:t>
            </a:r>
            <a:r>
              <a:rPr lang="en-US" dirty="0" smtClean="0"/>
              <a:t> et al. 2015 </a:t>
            </a:r>
            <a:r>
              <a:rPr lang="en-US" i="1" dirty="0" smtClean="0"/>
              <a:t>Cell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65574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940" y="169722"/>
            <a:ext cx="8222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What information is in a “reference genome”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1268312"/>
            <a:ext cx="865734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200" dirty="0" smtClean="0">
                <a:latin typeface="Arial"/>
                <a:cs typeface="Arial"/>
              </a:rPr>
              <a:t>Genome Sequence</a:t>
            </a:r>
          </a:p>
          <a:p>
            <a:endParaRPr lang="en-US" sz="1000" dirty="0" smtClean="0">
              <a:latin typeface="Arial"/>
              <a:cs typeface="Arial"/>
            </a:endParaRPr>
          </a:p>
          <a:p>
            <a:pPr lvl="1"/>
            <a:endParaRPr lang="en-US" sz="2200" dirty="0">
              <a:latin typeface="Arial"/>
              <a:cs typeface="Arial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sz="2200" dirty="0" smtClean="0">
                <a:latin typeface="Arial"/>
                <a:cs typeface="Arial"/>
              </a:rPr>
              <a:t>Genome Annotation</a:t>
            </a:r>
          </a:p>
          <a:p>
            <a:endParaRPr lang="en-US" sz="1000" dirty="0" smtClean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4980607"/>
            <a:ext cx="3345544" cy="107587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94436" y="529124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https://</a:t>
            </a:r>
            <a:r>
              <a:rPr lang="en-US" dirty="0" err="1">
                <a:latin typeface="Arial"/>
                <a:cs typeface="Arial"/>
              </a:rPr>
              <a:t>www.gencodegenes.org</a:t>
            </a:r>
            <a:r>
              <a:rPr lang="en-US" dirty="0">
                <a:latin typeface="Arial"/>
                <a:cs typeface="Arial"/>
              </a:rPr>
              <a:t>/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984500"/>
            <a:ext cx="8839200" cy="889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627985" y="4110140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https://</a:t>
            </a:r>
            <a:r>
              <a:rPr lang="en-US" dirty="0" err="1">
                <a:latin typeface="Arial"/>
                <a:cs typeface="Arial"/>
              </a:rPr>
              <a:t>genome.ucsc.edu</a:t>
            </a:r>
            <a:r>
              <a:rPr lang="en-US" dirty="0">
                <a:latin typeface="Arial"/>
                <a:cs typeface="Arial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05215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940" y="169722"/>
            <a:ext cx="8222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What information is in a “reference genome”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8940" y="1340884"/>
            <a:ext cx="86573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200" dirty="0" smtClean="0">
                <a:latin typeface="Arial"/>
                <a:cs typeface="Arial"/>
              </a:rPr>
              <a:t>Genome Sequence</a:t>
            </a:r>
          </a:p>
          <a:p>
            <a:endParaRPr lang="en-US" sz="1000" dirty="0" smtClean="0">
              <a:latin typeface="Arial"/>
              <a:cs typeface="Arial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Nucleotide Sequence in the order it exists on chromosomes (</a:t>
            </a:r>
            <a:r>
              <a:rPr lang="en-US" sz="2200" dirty="0" err="1" smtClean="0">
                <a:latin typeface="Arial"/>
                <a:cs typeface="Arial"/>
              </a:rPr>
              <a:t>fasta</a:t>
            </a:r>
            <a:r>
              <a:rPr lang="en-US" sz="2200" dirty="0" smtClean="0">
                <a:latin typeface="Arial"/>
                <a:cs typeface="Arial"/>
              </a:rPr>
              <a:t> file)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3999" y="2624318"/>
            <a:ext cx="62058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&gt;chr1</a:t>
            </a:r>
          </a:p>
          <a:p>
            <a:r>
              <a:rPr lang="en-US" dirty="0" smtClean="0"/>
              <a:t>ATTACTGCCAGCCACCATGAATATTGTACGGTACCATAAATACTTGACCACCTGTAGTACATAAAAACCCAACCCACATCAAACCCCCCCCCCCC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4157"/>
            <a:ext cx="9144000" cy="291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99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940" y="169722"/>
            <a:ext cx="8222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What information is in a “reference genome”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8940" y="1156664"/>
            <a:ext cx="86573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sz="2200" dirty="0" smtClean="0">
                <a:latin typeface="Arial"/>
                <a:cs typeface="Arial"/>
              </a:rPr>
              <a:t>Genome Annotation (</a:t>
            </a:r>
            <a:r>
              <a:rPr lang="en-US" sz="2200" dirty="0" err="1" smtClean="0">
                <a:latin typeface="Arial"/>
                <a:cs typeface="Arial"/>
              </a:rPr>
              <a:t>gtf</a:t>
            </a:r>
            <a:r>
              <a:rPr lang="en-US" sz="2200" dirty="0" smtClean="0">
                <a:latin typeface="Arial"/>
                <a:cs typeface="Arial"/>
              </a:rPr>
              <a:t> or </a:t>
            </a:r>
            <a:r>
              <a:rPr lang="en-US" sz="2200" dirty="0" err="1" smtClean="0">
                <a:latin typeface="Arial"/>
                <a:cs typeface="Arial"/>
              </a:rPr>
              <a:t>gff</a:t>
            </a:r>
            <a:r>
              <a:rPr lang="en-US" sz="2200" dirty="0" smtClean="0">
                <a:latin typeface="Arial"/>
                <a:cs typeface="Arial"/>
              </a:rPr>
              <a:t> file)</a:t>
            </a:r>
          </a:p>
          <a:p>
            <a:endParaRPr lang="en-US" sz="1000" dirty="0" smtClean="0">
              <a:latin typeface="Arial"/>
              <a:cs typeface="Arial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Location where genes are located on the chromosomes</a:t>
            </a:r>
          </a:p>
          <a:p>
            <a:pPr marL="914400" lvl="1" indent="-4572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D</a:t>
            </a:r>
            <a:r>
              <a:rPr lang="en-US" sz="2200" dirty="0" smtClean="0">
                <a:latin typeface="Arial"/>
                <a:cs typeface="Arial"/>
              </a:rPr>
              <a:t>escribe features within genes (exons, introns, UTRs, alternatively spliced regions, start and stop codons, </a:t>
            </a:r>
            <a:r>
              <a:rPr lang="en-US" sz="2200" dirty="0" err="1" smtClean="0">
                <a:latin typeface="Arial"/>
                <a:cs typeface="Arial"/>
              </a:rPr>
              <a:t>etc</a:t>
            </a:r>
            <a:r>
              <a:rPr lang="en-US" sz="2200" dirty="0" smtClean="0">
                <a:latin typeface="Arial"/>
                <a:cs typeface="Arial"/>
              </a:rPr>
              <a:t>)</a:t>
            </a: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5429"/>
            <a:ext cx="9144000" cy="202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6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05117"/>
            <a:ext cx="9144000" cy="4340412"/>
            <a:chOff x="0" y="1397000"/>
            <a:chExt cx="9144000" cy="4340412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1397000"/>
              <a:ext cx="9144000" cy="4045160"/>
              <a:chOff x="0" y="1397000"/>
              <a:chExt cx="9144000" cy="404516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397000"/>
                <a:ext cx="9144000" cy="404516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6917765" y="4945529"/>
                <a:ext cx="1882588" cy="4966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123577" y="3394635"/>
                <a:ext cx="2268070" cy="4966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463176" y="4691529"/>
              <a:ext cx="2808942" cy="104588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38518" y="4276164"/>
              <a:ext cx="2808942" cy="104588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789371" y="4019176"/>
            <a:ext cx="299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“Gene Expression”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0118" y="4945529"/>
            <a:ext cx="2823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Difficult to Measure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448235" y="4784748"/>
            <a:ext cx="2823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No variability between cells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4078200" y="4650277"/>
            <a:ext cx="419836" cy="114689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2256118" y="6042210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/>
                <a:cs typeface="Arial"/>
              </a:rPr>
              <a:t>Cell identity and Function 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544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940" y="169722"/>
            <a:ext cx="8222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What information is in a “reference genome”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8940" y="1156664"/>
            <a:ext cx="86573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sz="2200" dirty="0" smtClean="0">
                <a:latin typeface="Arial"/>
                <a:cs typeface="Arial"/>
              </a:rPr>
              <a:t>Genome Annotation (</a:t>
            </a:r>
            <a:r>
              <a:rPr lang="en-US" sz="2200" dirty="0" err="1" smtClean="0">
                <a:latin typeface="Arial"/>
                <a:cs typeface="Arial"/>
              </a:rPr>
              <a:t>gtf</a:t>
            </a:r>
            <a:r>
              <a:rPr lang="en-US" sz="2200" dirty="0" smtClean="0">
                <a:latin typeface="Arial"/>
                <a:cs typeface="Arial"/>
              </a:rPr>
              <a:t> or </a:t>
            </a:r>
            <a:r>
              <a:rPr lang="en-US" sz="2200" dirty="0" err="1" smtClean="0">
                <a:latin typeface="Arial"/>
                <a:cs typeface="Arial"/>
              </a:rPr>
              <a:t>gff</a:t>
            </a:r>
            <a:r>
              <a:rPr lang="en-US" sz="2200" dirty="0" smtClean="0">
                <a:latin typeface="Arial"/>
                <a:cs typeface="Arial"/>
              </a:rPr>
              <a:t> file)</a:t>
            </a:r>
          </a:p>
          <a:p>
            <a:endParaRPr lang="en-US" sz="1000" dirty="0" smtClean="0">
              <a:latin typeface="Arial"/>
              <a:cs typeface="Arial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Location where genes are located on the chromosomes</a:t>
            </a:r>
          </a:p>
          <a:p>
            <a:pPr marL="914400" lvl="1" indent="-4572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D</a:t>
            </a:r>
            <a:r>
              <a:rPr lang="en-US" sz="2200" dirty="0" smtClean="0">
                <a:latin typeface="Arial"/>
                <a:cs typeface="Arial"/>
              </a:rPr>
              <a:t>escribe features within genes (exons, introns, UTRs, alternatively spliced regions, start and stop codons, </a:t>
            </a:r>
            <a:r>
              <a:rPr lang="en-US" sz="2200" dirty="0" err="1" smtClean="0">
                <a:latin typeface="Arial"/>
                <a:cs typeface="Arial"/>
              </a:rPr>
              <a:t>etc</a:t>
            </a:r>
            <a:r>
              <a:rPr lang="en-US" sz="2200" dirty="0" smtClean="0">
                <a:latin typeface="Arial"/>
                <a:cs typeface="Arial"/>
              </a:rPr>
              <a:t>)</a:t>
            </a: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7102"/>
            <a:ext cx="9144000" cy="446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7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940" y="169722"/>
            <a:ext cx="8222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STAR </a:t>
            </a:r>
            <a:r>
              <a:rPr lang="mr-IN" sz="3200" dirty="0" smtClean="0">
                <a:latin typeface="Arial"/>
                <a:cs typeface="Arial"/>
              </a:rPr>
              <a:t>–</a:t>
            </a:r>
            <a:r>
              <a:rPr lang="en-US" sz="3200" dirty="0" smtClean="0">
                <a:latin typeface="Arial"/>
                <a:cs typeface="Arial"/>
              </a:rPr>
              <a:t> </a:t>
            </a:r>
            <a:r>
              <a:rPr lang="en-US" sz="3200" dirty="0" err="1" smtClean="0">
                <a:latin typeface="Arial"/>
                <a:cs typeface="Arial"/>
              </a:rPr>
              <a:t>RNASeq</a:t>
            </a:r>
            <a:r>
              <a:rPr lang="en-US" sz="3200" dirty="0" smtClean="0">
                <a:latin typeface="Arial"/>
                <a:cs typeface="Arial"/>
              </a:rPr>
              <a:t> aligner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57" y="1052286"/>
            <a:ext cx="6368141" cy="23783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05287" y="6445907"/>
            <a:ext cx="332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Dobin</a:t>
            </a:r>
            <a:r>
              <a:rPr lang="en-US" dirty="0" smtClean="0"/>
              <a:t> </a:t>
            </a:r>
            <a:r>
              <a:rPr lang="en-US" dirty="0" smtClean="0"/>
              <a:t>et al. </a:t>
            </a:r>
            <a:r>
              <a:rPr lang="en-US" dirty="0" smtClean="0"/>
              <a:t>2013 </a:t>
            </a:r>
            <a:r>
              <a:rPr lang="en-US" i="1" dirty="0" smtClean="0"/>
              <a:t>Bioinformatics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268940" y="3739092"/>
            <a:ext cx="865734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Reads that map to more than one place in the genome</a:t>
            </a:r>
          </a:p>
          <a:p>
            <a:pPr marL="914400" lvl="1" indent="-4572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Nucleotides that map on each side of a spliced overhang</a:t>
            </a:r>
          </a:p>
          <a:p>
            <a:pPr marL="914400" lvl="1" indent="-4572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Maximum intron length for splice junctions</a:t>
            </a:r>
          </a:p>
          <a:p>
            <a:pPr marL="914400" lvl="1" indent="-4572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Translocation events </a:t>
            </a:r>
            <a:r>
              <a:rPr lang="mr-IN" sz="2200" dirty="0" smtClean="0">
                <a:latin typeface="Arial"/>
                <a:cs typeface="Arial"/>
              </a:rPr>
              <a:t>–</a:t>
            </a:r>
            <a:r>
              <a:rPr lang="en-US" sz="2200" dirty="0" smtClean="0">
                <a:latin typeface="Arial"/>
                <a:cs typeface="Arial"/>
              </a:rPr>
              <a:t> gene is expressed from 2 different chromosomes</a:t>
            </a:r>
          </a:p>
          <a:p>
            <a:pPr marL="914400" lvl="1" indent="-457200">
              <a:buFont typeface="Arial"/>
              <a:buChar char="•"/>
            </a:pPr>
            <a:endParaRPr lang="en-US" sz="2200" dirty="0">
              <a:latin typeface="Arial"/>
              <a:cs typeface="Arial"/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User Manual: </a:t>
            </a:r>
            <a:r>
              <a:rPr lang="en-US" sz="2200" dirty="0">
                <a:latin typeface="Arial"/>
                <a:cs typeface="Arial"/>
                <a:hlinkClick r:id="rId3"/>
              </a:rPr>
              <a:t>https://github.com/alexdobin/STAR/blob/master/doc/</a:t>
            </a:r>
            <a:r>
              <a:rPr lang="en-US" sz="2200" dirty="0" smtClean="0">
                <a:latin typeface="Arial"/>
                <a:cs typeface="Arial"/>
                <a:hlinkClick r:id="rId3"/>
              </a:rPr>
              <a:t>STARmanual.pdf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571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940" y="169722"/>
            <a:ext cx="876620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BAM file contains aligned reads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091" y="1059460"/>
            <a:ext cx="4953000" cy="4102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1940" y="5406800"/>
            <a:ext cx="865734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BAM files are binary, must use </a:t>
            </a:r>
            <a:r>
              <a:rPr lang="en-US" sz="2400" dirty="0" err="1" smtClean="0">
                <a:latin typeface="Arial"/>
                <a:cs typeface="Arial"/>
              </a:rPr>
              <a:t>samtools</a:t>
            </a:r>
            <a:r>
              <a:rPr lang="en-US" sz="2400" dirty="0" smtClean="0">
                <a:latin typeface="Arial"/>
                <a:cs typeface="Arial"/>
              </a:rPr>
              <a:t> to view them like this:</a:t>
            </a:r>
          </a:p>
          <a:p>
            <a:r>
              <a:rPr lang="en-US" sz="2400" dirty="0">
                <a:latin typeface="Arial"/>
                <a:cs typeface="Arial"/>
              </a:rPr>
              <a:t>	</a:t>
            </a:r>
            <a:endParaRPr lang="en-US" sz="2400" dirty="0" smtClean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	</a:t>
            </a:r>
            <a:r>
              <a:rPr lang="en-US" sz="2400" dirty="0" err="1" smtClean="0">
                <a:latin typeface="Arial"/>
                <a:cs typeface="Arial"/>
              </a:rPr>
              <a:t>samtools</a:t>
            </a:r>
            <a:r>
              <a:rPr lang="en-US" sz="2400" dirty="0" smtClean="0">
                <a:latin typeface="Arial"/>
                <a:cs typeface="Arial"/>
              </a:rPr>
              <a:t> view </a:t>
            </a:r>
            <a:r>
              <a:rPr lang="en-US" sz="2400" dirty="0" err="1" smtClean="0">
                <a:latin typeface="Arial"/>
                <a:cs typeface="Arial"/>
              </a:rPr>
              <a:t>myfile.bam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755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940" y="169722"/>
            <a:ext cx="876620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BAM file contains aligned reads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9534"/>
            <a:ext cx="14724883" cy="18764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8940" y="4206472"/>
            <a:ext cx="86573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Many programs downstream of alignment read in BAM files</a:t>
            </a:r>
          </a:p>
          <a:p>
            <a:endParaRPr lang="en-US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To quantify gene expression you can use </a:t>
            </a:r>
            <a:r>
              <a:rPr lang="en-US" sz="2400" dirty="0" err="1" smtClean="0">
                <a:latin typeface="Arial"/>
                <a:cs typeface="Arial"/>
              </a:rPr>
              <a:t>featureCounts</a:t>
            </a:r>
            <a:endParaRPr lang="en-US" sz="2400" dirty="0" smtClean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 </a:t>
            </a:r>
          </a:p>
          <a:p>
            <a:r>
              <a:rPr lang="en-US" sz="2400" dirty="0">
                <a:latin typeface="Arial"/>
                <a:cs typeface="Arial"/>
              </a:rPr>
              <a:t>	</a:t>
            </a:r>
            <a:r>
              <a:rPr lang="en-US" sz="2400" dirty="0">
                <a:latin typeface="Arial"/>
                <a:cs typeface="Arial"/>
                <a:hlinkClick r:id="rId3"/>
              </a:rPr>
              <a:t>http://bioinf.wehi.edu.au/featureCounts</a:t>
            </a:r>
            <a:r>
              <a:rPr lang="en-US" sz="2400" dirty="0" smtClean="0">
                <a:latin typeface="Arial"/>
                <a:cs typeface="Arial"/>
                <a:hlinkClick r:id="rId3"/>
              </a:rPr>
              <a:t>/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endParaRPr lang="en-US" sz="2400" dirty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	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6029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1129924"/>
            <a:ext cx="4851400" cy="3086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5653" y="169722"/>
            <a:ext cx="91834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3’ end sequencing generates digital count matrix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48910"/>
            <a:ext cx="9144000" cy="2909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99412" y="6488668"/>
            <a:ext cx="264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Macosko</a:t>
            </a:r>
            <a:r>
              <a:rPr lang="en-US" dirty="0" smtClean="0"/>
              <a:t> et al. 2015 </a:t>
            </a:r>
            <a:r>
              <a:rPr lang="en-US" i="1" dirty="0" smtClean="0"/>
              <a:t>Cell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40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940" y="169722"/>
            <a:ext cx="8222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TPM </a:t>
            </a:r>
            <a:r>
              <a:rPr lang="en-US" sz="3200" dirty="0" err="1" smtClean="0">
                <a:latin typeface="Arial"/>
                <a:cs typeface="Arial"/>
              </a:rPr>
              <a:t>vs</a:t>
            </a:r>
            <a:r>
              <a:rPr lang="en-US" sz="3200" dirty="0" smtClean="0">
                <a:latin typeface="Arial"/>
                <a:cs typeface="Arial"/>
              </a:rPr>
              <a:t> FPKM (RPKM)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8940" y="2153403"/>
            <a:ext cx="865734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Arial"/>
                <a:cs typeface="Arial"/>
              </a:rPr>
              <a:t>F</a:t>
            </a:r>
            <a:r>
              <a:rPr lang="en-US" sz="2200" b="1" dirty="0" smtClean="0">
                <a:latin typeface="Arial"/>
                <a:cs typeface="Arial"/>
              </a:rPr>
              <a:t>PKM </a:t>
            </a:r>
            <a:r>
              <a:rPr lang="mr-IN" sz="2200" b="1" dirty="0" smtClean="0">
                <a:latin typeface="Arial"/>
                <a:cs typeface="Arial"/>
              </a:rPr>
              <a:t>–</a:t>
            </a:r>
            <a:r>
              <a:rPr lang="en-US" sz="2200" b="1" dirty="0" smtClean="0">
                <a:latin typeface="Arial"/>
                <a:cs typeface="Arial"/>
              </a:rPr>
              <a:t> Fragments per </a:t>
            </a:r>
            <a:r>
              <a:rPr lang="en-US" sz="2200" b="1" dirty="0" err="1" smtClean="0">
                <a:latin typeface="Arial"/>
                <a:cs typeface="Arial"/>
              </a:rPr>
              <a:t>Kilobase</a:t>
            </a:r>
            <a:r>
              <a:rPr lang="en-US" sz="2200" b="1" dirty="0" smtClean="0">
                <a:latin typeface="Arial"/>
                <a:cs typeface="Arial"/>
              </a:rPr>
              <a:t> per Million Reads</a:t>
            </a:r>
            <a:r>
              <a:rPr lang="en-US" sz="2200" dirty="0" smtClean="0">
                <a:latin typeface="Arial"/>
                <a:cs typeface="Arial"/>
              </a:rPr>
              <a:t> </a:t>
            </a:r>
          </a:p>
          <a:p>
            <a:r>
              <a:rPr lang="en-US" sz="2200" dirty="0">
                <a:latin typeface="Arial"/>
                <a:cs typeface="Arial"/>
              </a:rPr>
              <a:t>	</a:t>
            </a:r>
            <a:r>
              <a:rPr lang="en-US" sz="2200" dirty="0" smtClean="0">
                <a:latin typeface="Arial"/>
                <a:cs typeface="Arial"/>
              </a:rPr>
              <a:t>(scale for sequencing depth, then scale for gene length):</a:t>
            </a:r>
          </a:p>
          <a:p>
            <a:endParaRPr lang="en-US" sz="1000" dirty="0" smtClean="0">
              <a:latin typeface="Arial"/>
              <a:cs typeface="Arial"/>
            </a:endParaRPr>
          </a:p>
          <a:p>
            <a:pPr marL="514350" indent="-514350">
              <a:buAutoNum type="arabicParenR"/>
            </a:pPr>
            <a:r>
              <a:rPr lang="en-US" sz="2200" dirty="0" smtClean="0">
                <a:latin typeface="Arial"/>
                <a:cs typeface="Arial"/>
              </a:rPr>
              <a:t>Sum total # reads</a:t>
            </a:r>
          </a:p>
          <a:p>
            <a:pPr marL="514350" indent="-514350">
              <a:buFontTx/>
              <a:buAutoNum type="arabicParenR"/>
            </a:pPr>
            <a:r>
              <a:rPr lang="en-US" sz="2200" dirty="0" smtClean="0">
                <a:latin typeface="Arial"/>
                <a:cs typeface="Arial"/>
              </a:rPr>
              <a:t>Scale total by 10^6</a:t>
            </a:r>
          </a:p>
          <a:p>
            <a:pPr marL="514350" indent="-514350">
              <a:buAutoNum type="arabicParenR"/>
            </a:pPr>
            <a:r>
              <a:rPr lang="en-US" sz="2200" dirty="0" smtClean="0">
                <a:latin typeface="Arial"/>
                <a:cs typeface="Arial"/>
              </a:rPr>
              <a:t>Divide by total scaled # reads in library </a:t>
            </a:r>
          </a:p>
          <a:p>
            <a:pPr marL="514350" indent="-514350">
              <a:buFontTx/>
              <a:buAutoNum type="arabicParenR"/>
            </a:pPr>
            <a:r>
              <a:rPr lang="en-US" sz="2200" dirty="0" smtClean="0">
                <a:latin typeface="Arial"/>
                <a:cs typeface="Arial"/>
              </a:rPr>
              <a:t>Divide by length of the gene  (kb)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8940" y="4518261"/>
            <a:ext cx="7688385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Arial"/>
                <a:cs typeface="Arial"/>
              </a:rPr>
              <a:t>TPM </a:t>
            </a:r>
            <a:r>
              <a:rPr lang="mr-IN" sz="2200" b="1" dirty="0" smtClean="0">
                <a:latin typeface="Arial"/>
                <a:cs typeface="Arial"/>
              </a:rPr>
              <a:t>–</a:t>
            </a:r>
            <a:r>
              <a:rPr lang="en-US" sz="2200" b="1" dirty="0" smtClean="0">
                <a:latin typeface="Arial"/>
                <a:cs typeface="Arial"/>
              </a:rPr>
              <a:t> Transcripts per Million Reads</a:t>
            </a:r>
            <a:r>
              <a:rPr lang="en-US" sz="2200" dirty="0" smtClean="0">
                <a:latin typeface="Arial"/>
                <a:cs typeface="Arial"/>
              </a:rPr>
              <a:t> </a:t>
            </a:r>
          </a:p>
          <a:p>
            <a:r>
              <a:rPr lang="en-US" sz="2200" dirty="0">
                <a:latin typeface="Arial"/>
                <a:cs typeface="Arial"/>
              </a:rPr>
              <a:t>	</a:t>
            </a:r>
            <a:r>
              <a:rPr lang="en-US" sz="2200" dirty="0" smtClean="0">
                <a:latin typeface="Arial"/>
                <a:cs typeface="Arial"/>
              </a:rPr>
              <a:t>(scale for gene length, then scale for sequencing depth):</a:t>
            </a:r>
          </a:p>
          <a:p>
            <a:endParaRPr lang="en-US" sz="1000" dirty="0" smtClean="0">
              <a:latin typeface="Arial"/>
              <a:cs typeface="Arial"/>
            </a:endParaRPr>
          </a:p>
          <a:p>
            <a:pPr marL="514350" indent="-514350">
              <a:buFontTx/>
              <a:buAutoNum type="arabicParenR"/>
            </a:pPr>
            <a:r>
              <a:rPr lang="en-US" sz="2200" dirty="0" smtClean="0">
                <a:latin typeface="Arial"/>
                <a:cs typeface="Arial"/>
              </a:rPr>
              <a:t>Divide by length of the gene  (kb)</a:t>
            </a:r>
          </a:p>
          <a:p>
            <a:pPr marL="514350" indent="-514350">
              <a:buAutoNum type="arabicParenR"/>
            </a:pPr>
            <a:r>
              <a:rPr lang="en-US" sz="2200" dirty="0" smtClean="0">
                <a:latin typeface="Arial"/>
                <a:cs typeface="Arial"/>
              </a:rPr>
              <a:t>Sum RPK values</a:t>
            </a:r>
          </a:p>
          <a:p>
            <a:pPr marL="514350" indent="-514350">
              <a:buAutoNum type="arabicParenR"/>
            </a:pPr>
            <a:r>
              <a:rPr lang="en-US" sz="2200" dirty="0" smtClean="0">
                <a:latin typeface="Arial"/>
                <a:cs typeface="Arial"/>
              </a:rPr>
              <a:t>Scale total by 10^6</a:t>
            </a:r>
          </a:p>
          <a:p>
            <a:pPr marL="514350" indent="-514350">
              <a:buFontTx/>
              <a:buAutoNum type="arabicParenR"/>
            </a:pPr>
            <a:r>
              <a:rPr lang="en-US" sz="2200" dirty="0" smtClean="0">
                <a:latin typeface="Arial"/>
                <a:cs typeface="Arial"/>
              </a:rPr>
              <a:t>Divide RPK by total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8940" y="1047807"/>
            <a:ext cx="8657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Purpose </a:t>
            </a:r>
            <a:r>
              <a:rPr lang="mr-IN" sz="2400" dirty="0" smtClean="0">
                <a:latin typeface="Arial"/>
                <a:cs typeface="Arial"/>
              </a:rPr>
              <a:t>–</a:t>
            </a:r>
            <a:r>
              <a:rPr lang="en-US" sz="2400" dirty="0" smtClean="0">
                <a:latin typeface="Arial"/>
                <a:cs typeface="Arial"/>
              </a:rPr>
              <a:t> Normalize for 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sequencing depth</a:t>
            </a:r>
            <a:r>
              <a:rPr lang="en-US" sz="2400" dirty="0" smtClean="0">
                <a:latin typeface="Arial"/>
                <a:cs typeface="Arial"/>
              </a:rPr>
              <a:t> and 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gene length</a:t>
            </a:r>
            <a:r>
              <a:rPr lang="en-US" sz="2400" dirty="0" smtClean="0">
                <a:latin typeface="Arial"/>
                <a:cs typeface="Arial"/>
              </a:rPr>
              <a:t> to allow comparison of counts between datasets and genes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409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940" y="169722"/>
            <a:ext cx="8222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TPM </a:t>
            </a:r>
            <a:r>
              <a:rPr lang="en-US" sz="3200" dirty="0" err="1" smtClean="0">
                <a:latin typeface="Arial"/>
                <a:cs typeface="Arial"/>
              </a:rPr>
              <a:t>vs</a:t>
            </a:r>
            <a:r>
              <a:rPr lang="en-US" sz="3200" dirty="0" smtClean="0">
                <a:latin typeface="Arial"/>
                <a:cs typeface="Arial"/>
              </a:rPr>
              <a:t> FPKM</a:t>
            </a:r>
            <a:endParaRPr lang="en-US" sz="3200" dirty="0">
              <a:latin typeface="Arial"/>
              <a:cs typeface="Arial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896873"/>
              </p:ext>
            </p:extLst>
          </p:nvPr>
        </p:nvGraphicFramePr>
        <p:xfrm>
          <a:off x="580571" y="1209523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1 read counts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Rep </a:t>
                      </a:r>
                      <a:r>
                        <a:rPr lang="en-US" dirty="0" smtClean="0"/>
                        <a:t>2 read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Rep </a:t>
                      </a:r>
                      <a:r>
                        <a:rPr lang="en-US" dirty="0" smtClean="0"/>
                        <a:t>3 read counts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A (2kb)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B (4kb)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C (1kb)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D</a:t>
                      </a:r>
                      <a:r>
                        <a:rPr lang="en-US" baseline="0" dirty="0" smtClean="0"/>
                        <a:t> (10kb)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46311"/>
              </p:ext>
            </p:extLst>
          </p:nvPr>
        </p:nvGraphicFramePr>
        <p:xfrm>
          <a:off x="4826000" y="3910389"/>
          <a:ext cx="4318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9500"/>
                <a:gridCol w="1079500"/>
                <a:gridCol w="1079500"/>
                <a:gridCol w="10795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</a:t>
                      </a:r>
                      <a:r>
                        <a:rPr lang="en-US" dirty="0" smtClean="0"/>
                        <a:t>1 RPKM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</a:t>
                      </a:r>
                      <a:r>
                        <a:rPr lang="en-US" dirty="0" smtClean="0"/>
                        <a:t>2 RPKM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</a:t>
                      </a:r>
                      <a:r>
                        <a:rPr lang="en-US" dirty="0" smtClean="0"/>
                        <a:t>3 RPKM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A (2kb)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143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142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B (4kb)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143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139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142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C (1kb)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143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178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142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D</a:t>
                      </a:r>
                      <a:r>
                        <a:rPr lang="en-US" baseline="0" dirty="0" smtClean="0"/>
                        <a:t> (10kb)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450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425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450323"/>
              </p:ext>
            </p:extLst>
          </p:nvPr>
        </p:nvGraphicFramePr>
        <p:xfrm>
          <a:off x="268940" y="3910389"/>
          <a:ext cx="430306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765"/>
                <a:gridCol w="1075765"/>
                <a:gridCol w="1075765"/>
                <a:gridCol w="10757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1 </a:t>
                      </a:r>
                      <a:r>
                        <a:rPr lang="en-US" dirty="0" smtClean="0"/>
                        <a:t>TPM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</a:t>
                      </a:r>
                      <a:r>
                        <a:rPr lang="en-US" dirty="0" smtClean="0"/>
                        <a:t>2 TPM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 </a:t>
                      </a:r>
                      <a:r>
                        <a:rPr lang="en-US" dirty="0" smtClean="0"/>
                        <a:t>3 TPM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A (2kb)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296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333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B (4kb)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309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333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C (1kb)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395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333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D</a:t>
                      </a:r>
                      <a:r>
                        <a:rPr lang="en-US" baseline="0" dirty="0" smtClean="0"/>
                        <a:t> (10kb)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</a:rPr>
                        <a:t>1000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6382002" y="3350567"/>
            <a:ext cx="1039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F</a:t>
            </a:r>
            <a:r>
              <a:rPr lang="en-US" sz="2400" dirty="0" smtClean="0">
                <a:latin typeface="Arial"/>
                <a:cs typeface="Arial"/>
              </a:rPr>
              <a:t>PKM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26116" y="3350567"/>
            <a:ext cx="834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TPM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99412" y="6488668"/>
            <a:ext cx="264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Macosko</a:t>
            </a:r>
            <a:r>
              <a:rPr lang="en-US" dirty="0" smtClean="0"/>
              <a:t> et al. 2015 </a:t>
            </a:r>
            <a:r>
              <a:rPr lang="en-US" i="1" dirty="0" smtClean="0"/>
              <a:t>Cell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9259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940" y="169722"/>
            <a:ext cx="8222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Arial"/>
                <a:cs typeface="Arial"/>
              </a:rPr>
              <a:t>CellRanger</a:t>
            </a:r>
            <a:r>
              <a:rPr lang="en-US" sz="3200" dirty="0" smtClean="0">
                <a:latin typeface="Arial"/>
                <a:cs typeface="Arial"/>
              </a:rPr>
              <a:t> Summary Page </a:t>
            </a:r>
            <a:r>
              <a:rPr lang="mr-IN" sz="3200" dirty="0" smtClean="0">
                <a:latin typeface="Arial"/>
                <a:cs typeface="Arial"/>
              </a:rPr>
              <a:t>–</a:t>
            </a:r>
            <a:r>
              <a:rPr lang="en-US" sz="3200" dirty="0" smtClean="0">
                <a:latin typeface="Arial"/>
                <a:cs typeface="Arial"/>
              </a:rPr>
              <a:t> QC metrics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4498"/>
            <a:ext cx="8862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21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8940" y="169722"/>
            <a:ext cx="8222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Additional Resources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8940" y="1047807"/>
            <a:ext cx="8657346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If you are NOT using 3’ end capture and an automated pipeline, here are some more resources to check out </a:t>
            </a:r>
          </a:p>
          <a:p>
            <a:endParaRPr lang="en-US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Standard processing overview from last year’s single cell course: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>
                <a:latin typeface="Arial"/>
                <a:cs typeface="Arial"/>
                <a:hlinkClick r:id="rId2"/>
              </a:rPr>
              <a:t>https://github.com/YeoLab/single-cell-bioinformatics/blob/master/notebooks/</a:t>
            </a:r>
            <a:r>
              <a:rPr lang="en-US" sz="2400" dirty="0" smtClean="0">
                <a:latin typeface="Arial"/>
                <a:cs typeface="Arial"/>
                <a:hlinkClick r:id="rId2"/>
              </a:rPr>
              <a:t>1.1_Overview_of_analysis_steps.ipynb</a:t>
            </a:r>
            <a:endParaRPr lang="en-US" sz="2400" dirty="0" smtClean="0">
              <a:latin typeface="Arial"/>
              <a:cs typeface="Arial"/>
            </a:endParaRPr>
          </a:p>
          <a:p>
            <a:pPr marL="800100" lvl="1" indent="-342900">
              <a:buFont typeface="Courier New"/>
              <a:buChar char="o"/>
            </a:pPr>
            <a:endParaRPr lang="en-US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RNA-</a:t>
            </a:r>
            <a:r>
              <a:rPr lang="en-US" sz="2400" dirty="0" err="1" smtClean="0">
                <a:latin typeface="Arial"/>
                <a:cs typeface="Arial"/>
              </a:rPr>
              <a:t>Seq</a:t>
            </a:r>
            <a:r>
              <a:rPr lang="en-US" sz="2400" dirty="0" smtClean="0">
                <a:latin typeface="Arial"/>
                <a:cs typeface="Arial"/>
              </a:rPr>
              <a:t> workflow (from </a:t>
            </a:r>
            <a:r>
              <a:rPr lang="en-US" sz="2400" dirty="0" err="1" smtClean="0">
                <a:latin typeface="Arial"/>
                <a:cs typeface="Arial"/>
              </a:rPr>
              <a:t>Fastq</a:t>
            </a:r>
            <a:r>
              <a:rPr lang="en-US" sz="2400" dirty="0" smtClean="0">
                <a:latin typeface="Arial"/>
                <a:cs typeface="Arial"/>
              </a:rPr>
              <a:t> to Differential Expression) from another (non single-cell) course: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>
                <a:latin typeface="Arial"/>
                <a:cs typeface="Arial"/>
                <a:hlinkClick r:id="rId3"/>
              </a:rPr>
              <a:t>https://github.com/biom262/biom262-2017/tree/master/</a:t>
            </a:r>
            <a:r>
              <a:rPr lang="en-US" sz="2400" dirty="0" smtClean="0">
                <a:latin typeface="Arial"/>
                <a:cs typeface="Arial"/>
                <a:hlinkClick r:id="rId3"/>
              </a:rPr>
              <a:t>Module1</a:t>
            </a:r>
            <a:r>
              <a:rPr lang="en-US" sz="2400" dirty="0" smtClean="0">
                <a:latin typeface="Arial"/>
                <a:cs typeface="Arial"/>
              </a:rPr>
              <a:t> 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400" dirty="0" smtClean="0">
                <a:latin typeface="Arial"/>
                <a:cs typeface="Arial"/>
              </a:rPr>
              <a:t>NOTE </a:t>
            </a:r>
            <a:r>
              <a:rPr lang="mr-IN" sz="2400" dirty="0" smtClean="0">
                <a:latin typeface="Arial"/>
                <a:cs typeface="Arial"/>
              </a:rPr>
              <a:t>–</a:t>
            </a:r>
            <a:r>
              <a:rPr lang="en-US" sz="2400" dirty="0" smtClean="0">
                <a:latin typeface="Arial"/>
                <a:cs typeface="Arial"/>
              </a:rPr>
              <a:t>this </a:t>
            </a:r>
            <a:r>
              <a:rPr lang="en-US" sz="2400" dirty="0" smtClean="0">
                <a:latin typeface="Arial"/>
                <a:cs typeface="Arial"/>
              </a:rPr>
              <a:t>involves a compute cluster, get help from your university for your own computing resources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2726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51470"/>
          <a:stretch/>
        </p:blipFill>
        <p:spPr>
          <a:xfrm>
            <a:off x="-1" y="0"/>
            <a:ext cx="5548301" cy="38697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1111" b="5865"/>
          <a:stretch/>
        </p:blipFill>
        <p:spPr>
          <a:xfrm>
            <a:off x="3687820" y="3302002"/>
            <a:ext cx="5456180" cy="35559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73727"/>
            <a:ext cx="264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Macosko</a:t>
            </a:r>
            <a:r>
              <a:rPr lang="en-US" dirty="0" smtClean="0"/>
              <a:t> et al. 2015 </a:t>
            </a:r>
            <a:r>
              <a:rPr lang="en-US" i="1" dirty="0" smtClean="0"/>
              <a:t>Cell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969108" y="648348"/>
            <a:ext cx="2549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Complex Tissue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7124487" y="1457525"/>
            <a:ext cx="239059" cy="717176"/>
          </a:xfrm>
          <a:prstGeom prst="downArrow">
            <a:avLst/>
          </a:prstGeom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985276" y="2489103"/>
            <a:ext cx="2756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Define Cell States 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25264"/>
            <a:ext cx="36878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Identify what cell types make up the population</a:t>
            </a:r>
          </a:p>
          <a:p>
            <a:endParaRPr lang="en-US" sz="22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Identify genes that are driving different cell states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0915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206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8940" y="246221"/>
            <a:ext cx="624541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Step 1: Single Cell RNA Capture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88" y="1180353"/>
            <a:ext cx="889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Capture the transcriptome of each cell individually</a:t>
            </a:r>
          </a:p>
          <a:p>
            <a:endParaRPr lang="en-US" sz="24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Maintain a unique identity on sequences that come from the same cell</a:t>
            </a:r>
            <a:endParaRPr lang="en-US" sz="2400" dirty="0">
              <a:latin typeface="Arial"/>
              <a:cs typeface="Arial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20643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0" y="3004013"/>
            <a:ext cx="3724425" cy="24943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4588" y="5683019"/>
            <a:ext cx="38887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rial"/>
                <a:cs typeface="Arial"/>
              </a:rPr>
              <a:t>Capture and Prepare Library in Isolation (</a:t>
            </a:r>
            <a:r>
              <a:rPr lang="en-US" sz="2200" dirty="0" err="1" smtClean="0">
                <a:latin typeface="Arial"/>
                <a:cs typeface="Arial"/>
              </a:rPr>
              <a:t>Fluidigm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</a:rPr>
              <a:t>C1, SmartSeq2)</a:t>
            </a:r>
            <a:endParaRPr lang="en-US" sz="22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204919" y="2421308"/>
            <a:ext cx="4404659" cy="3592379"/>
            <a:chOff x="4318000" y="2600602"/>
            <a:chExt cx="4404659" cy="359237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9652" y="2600602"/>
              <a:ext cx="2672345" cy="221045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0823" y="4564664"/>
              <a:ext cx="2581836" cy="1628317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4318000" y="3004013"/>
              <a:ext cx="597647" cy="6416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859482" y="3081632"/>
            <a:ext cx="21304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rial"/>
                <a:cs typeface="Arial"/>
              </a:rPr>
              <a:t>Capture </a:t>
            </a:r>
          </a:p>
          <a:p>
            <a:pPr algn="ctr"/>
            <a:r>
              <a:rPr lang="en-US" sz="2200" dirty="0" smtClean="0">
                <a:latin typeface="Arial"/>
                <a:cs typeface="Arial"/>
              </a:rPr>
              <a:t>Independently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94248" y="6023991"/>
            <a:ext cx="3195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rial"/>
                <a:cs typeface="Arial"/>
              </a:rPr>
              <a:t>Prepare Library in Bulk</a:t>
            </a:r>
          </a:p>
          <a:p>
            <a:pPr algn="ctr"/>
            <a:r>
              <a:rPr lang="en-US" sz="2200" dirty="0" smtClean="0">
                <a:latin typeface="Arial"/>
                <a:cs typeface="Arial"/>
              </a:rPr>
              <a:t>(Drop-</a:t>
            </a:r>
            <a:r>
              <a:rPr lang="en-US" sz="2200" dirty="0" err="1" smtClean="0">
                <a:latin typeface="Arial"/>
                <a:cs typeface="Arial"/>
              </a:rPr>
              <a:t>Seq</a:t>
            </a:r>
            <a:r>
              <a:rPr lang="en-US" sz="2200" dirty="0" smtClean="0">
                <a:latin typeface="Arial"/>
                <a:cs typeface="Arial"/>
              </a:rPr>
              <a:t>, </a:t>
            </a:r>
            <a:r>
              <a:rPr lang="en-US" sz="2200" dirty="0" err="1" smtClean="0">
                <a:latin typeface="Arial"/>
                <a:cs typeface="Arial"/>
              </a:rPr>
              <a:t>Seq</a:t>
            </a:r>
            <a:r>
              <a:rPr lang="en-US" sz="2200" dirty="0" smtClean="0">
                <a:latin typeface="Arial"/>
                <a:cs typeface="Arial"/>
              </a:rPr>
              <a:t>-Well) 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90261" y="6488668"/>
            <a:ext cx="264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Macosko</a:t>
            </a:r>
            <a:r>
              <a:rPr lang="en-US" dirty="0" smtClean="0"/>
              <a:t> et al. 2015 </a:t>
            </a:r>
            <a:r>
              <a:rPr lang="en-US" i="1" dirty="0" smtClean="0"/>
              <a:t>Cell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6171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9144000" cy="9944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0" y="994467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8940" y="246217"/>
            <a:ext cx="7289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RNA-</a:t>
            </a:r>
            <a:r>
              <a:rPr lang="en-US" sz="3200" dirty="0" err="1" smtClean="0">
                <a:latin typeface="Arial"/>
                <a:cs typeface="Arial"/>
              </a:rPr>
              <a:t>Seq</a:t>
            </a:r>
            <a:r>
              <a:rPr lang="en-US" sz="3200" dirty="0" smtClean="0">
                <a:latin typeface="Arial"/>
                <a:cs typeface="Arial"/>
              </a:rPr>
              <a:t> library preparation workflow 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13333"/>
          <a:stretch/>
        </p:blipFill>
        <p:spPr>
          <a:xfrm>
            <a:off x="1086340" y="1310580"/>
            <a:ext cx="6994043" cy="37076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473727"/>
            <a:ext cx="30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dirty="0" err="1" smtClean="0"/>
              <a:t>TruSeq</a:t>
            </a:r>
            <a:r>
              <a:rPr lang="en-US" dirty="0" smtClean="0"/>
              <a:t> library prep</a:t>
            </a:r>
            <a:endParaRPr lang="en-US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4807" y="5513741"/>
            <a:ext cx="80506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Arial"/>
                <a:cs typeface="Arial"/>
              </a:rPr>
              <a:t>How is this approach modified for single cell? 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7238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"/>
            <a:ext cx="9144000" cy="13234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0" y="1338735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8940" y="215619"/>
            <a:ext cx="82228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Preparing Libraries in Bulk Requires Barcoded Beads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0" y="1679077"/>
            <a:ext cx="3663305" cy="2689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793" y="1679077"/>
            <a:ext cx="2845905" cy="248284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2766" y="4696950"/>
            <a:ext cx="297181" cy="0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69947" y="4696950"/>
            <a:ext cx="297181" cy="0"/>
          </a:xfrm>
          <a:prstGeom prst="line">
            <a:avLst/>
          </a:prstGeom>
          <a:ln w="57150" cmpd="sng">
            <a:solidFill>
              <a:srgbClr val="FFCC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05924" y="4512374"/>
            <a:ext cx="942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TTTTTT</a:t>
            </a:r>
            <a:endParaRPr lang="en-US" sz="1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299498" y="4696950"/>
            <a:ext cx="5549692" cy="0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32793" y="4850928"/>
            <a:ext cx="1774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Arial"/>
                <a:cs typeface="Arial"/>
              </a:rPr>
              <a:t>Tagmentation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40396" y="5490949"/>
            <a:ext cx="297181" cy="0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7577" y="5490949"/>
            <a:ext cx="297181" cy="0"/>
          </a:xfrm>
          <a:prstGeom prst="line">
            <a:avLst/>
          </a:prstGeom>
          <a:ln w="57150" cmpd="sng">
            <a:solidFill>
              <a:srgbClr val="FFCC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3554" y="5306373"/>
            <a:ext cx="942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TTTTTT</a:t>
            </a:r>
            <a:endParaRPr lang="en-US" sz="16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67128" y="5490949"/>
            <a:ext cx="1018667" cy="0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49733" y="5490949"/>
            <a:ext cx="1018667" cy="0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707112" y="5490949"/>
            <a:ext cx="1018667" cy="0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829474" y="5486784"/>
            <a:ext cx="1018667" cy="0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585795" y="5488569"/>
            <a:ext cx="297181" cy="0"/>
          </a:xfrm>
          <a:prstGeom prst="line">
            <a:avLst/>
          </a:prstGeom>
          <a:ln w="57150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252552" y="5488569"/>
            <a:ext cx="297181" cy="0"/>
          </a:xfrm>
          <a:prstGeom prst="line">
            <a:avLst/>
          </a:prstGeom>
          <a:ln w="57150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568400" y="5490949"/>
            <a:ext cx="297181" cy="0"/>
          </a:xfrm>
          <a:prstGeom prst="line">
            <a:avLst/>
          </a:prstGeom>
          <a:ln w="57150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09931" y="5490949"/>
            <a:ext cx="297181" cy="0"/>
          </a:xfrm>
          <a:prstGeom prst="line">
            <a:avLst/>
          </a:prstGeom>
          <a:ln w="57150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725779" y="5488569"/>
            <a:ext cx="297181" cy="0"/>
          </a:xfrm>
          <a:prstGeom prst="line">
            <a:avLst/>
          </a:prstGeom>
          <a:ln w="57150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552009" y="5490949"/>
            <a:ext cx="297181" cy="0"/>
          </a:xfrm>
          <a:prstGeom prst="line">
            <a:avLst/>
          </a:prstGeom>
          <a:ln w="57150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65581" y="5862935"/>
            <a:ext cx="2340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PCR amplification of 3’ end only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718653" y="6230162"/>
            <a:ext cx="297181" cy="0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015834" y="6230162"/>
            <a:ext cx="297181" cy="0"/>
          </a:xfrm>
          <a:prstGeom prst="line">
            <a:avLst/>
          </a:prstGeom>
          <a:ln w="57150" cmpd="sng">
            <a:solidFill>
              <a:srgbClr val="FFCC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251811" y="6045586"/>
            <a:ext cx="942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TTTTTT</a:t>
            </a:r>
            <a:endParaRPr lang="en-US" sz="16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3045385" y="6230162"/>
            <a:ext cx="1018667" cy="0"/>
          </a:xfrm>
          <a:prstGeom prst="line">
            <a:avLst/>
          </a:prstGeom>
          <a:ln w="571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064052" y="6227782"/>
            <a:ext cx="297181" cy="0"/>
          </a:xfrm>
          <a:prstGeom prst="line">
            <a:avLst/>
          </a:prstGeom>
          <a:ln w="57150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66712" y="6045586"/>
            <a:ext cx="297181" cy="0"/>
          </a:xfrm>
          <a:prstGeom prst="line">
            <a:avLst/>
          </a:prstGeom>
          <a:ln w="57150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718653" y="6045586"/>
            <a:ext cx="297181" cy="0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526896" y="6488668"/>
            <a:ext cx="264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Macosko</a:t>
            </a:r>
            <a:r>
              <a:rPr lang="en-US" dirty="0" smtClean="0"/>
              <a:t> et al. 2015 </a:t>
            </a:r>
            <a:r>
              <a:rPr lang="en-US" i="1" dirty="0" smtClean="0"/>
              <a:t>Cell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5311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9" grpId="0"/>
      <p:bldP spid="31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8940" y="169722"/>
            <a:ext cx="8222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Unique Molecular Identifiers (UMI)</a:t>
            </a:r>
            <a:endParaRPr lang="en-US" sz="3200" dirty="0">
              <a:latin typeface="Arial"/>
              <a:cs typeface="Arial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89430" y="1777999"/>
            <a:ext cx="7438571" cy="2521858"/>
            <a:chOff x="544287" y="2249713"/>
            <a:chExt cx="7438571" cy="25218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20145"/>
            <a:stretch/>
          </p:blipFill>
          <p:spPr>
            <a:xfrm>
              <a:off x="544287" y="2249713"/>
              <a:ext cx="7438571" cy="252185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44287" y="3193143"/>
              <a:ext cx="1596570" cy="544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9144" y="1163452"/>
            <a:ext cx="82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Unique Molecular Identifiers allow us to remove PCR duplicated reads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08884" y="6473763"/>
            <a:ext cx="443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https://</a:t>
            </a:r>
            <a:r>
              <a:rPr lang="en-US" dirty="0" err="1">
                <a:latin typeface="Arial"/>
                <a:cs typeface="Arial"/>
              </a:rPr>
              <a:t>github.com</a:t>
            </a:r>
            <a:r>
              <a:rPr lang="en-US" dirty="0">
                <a:latin typeface="Arial"/>
                <a:cs typeface="Arial"/>
              </a:rPr>
              <a:t>/</a:t>
            </a:r>
            <a:r>
              <a:rPr lang="en-US" dirty="0" err="1">
                <a:latin typeface="Arial"/>
                <a:cs typeface="Arial"/>
              </a:rPr>
              <a:t>CGATOxford</a:t>
            </a:r>
            <a:r>
              <a:rPr lang="en-US" dirty="0">
                <a:latin typeface="Arial"/>
                <a:cs typeface="Arial"/>
              </a:rPr>
              <a:t>/UMI-tools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429" y="5651500"/>
            <a:ext cx="2687368" cy="638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36508" t="16430" r="34906" b="49892"/>
          <a:stretch/>
        </p:blipFill>
        <p:spPr>
          <a:xfrm>
            <a:off x="980040" y="4699000"/>
            <a:ext cx="4245103" cy="159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8940" y="169722"/>
            <a:ext cx="8222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Hamming Distance </a:t>
            </a:r>
            <a:r>
              <a:rPr lang="mr-IN" sz="3200" dirty="0" smtClean="0">
                <a:latin typeface="Arial"/>
                <a:cs typeface="Arial"/>
              </a:rPr>
              <a:t>–</a:t>
            </a:r>
            <a:r>
              <a:rPr lang="en-US" sz="3200" dirty="0" smtClean="0">
                <a:latin typeface="Arial"/>
                <a:cs typeface="Arial"/>
              </a:rPr>
              <a:t> Correct Errors in UMIs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144" y="1163452"/>
            <a:ext cx="8222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Hamming Distance </a:t>
            </a:r>
            <a:r>
              <a:rPr lang="mr-IN" sz="2000" dirty="0" smtClean="0">
                <a:latin typeface="Arial"/>
                <a:cs typeface="Arial"/>
              </a:rPr>
              <a:t>–</a:t>
            </a:r>
            <a:r>
              <a:rPr lang="en-US" sz="2000" dirty="0" smtClean="0">
                <a:latin typeface="Arial"/>
                <a:cs typeface="Arial"/>
              </a:rPr>
              <a:t> Number of positions that are different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0" y="1910443"/>
            <a:ext cx="5854700" cy="24567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23640" y="2857995"/>
            <a:ext cx="3040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Hamming Distance = 3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7184" y="5314538"/>
            <a:ext cx="1436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CCAGTTA</a:t>
            </a: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7184" y="5721553"/>
            <a:ext cx="1436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CCAGT</a:t>
            </a:r>
            <a:r>
              <a:rPr lang="en-US" sz="2000" dirty="0" smtClean="0">
                <a:latin typeface="Arial"/>
                <a:cs typeface="Arial"/>
              </a:rPr>
              <a:t>A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8940" y="4914428"/>
            <a:ext cx="3040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Cell Barcode Sequences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574896" y="5612872"/>
            <a:ext cx="1469571" cy="21736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213196" y="5206816"/>
            <a:ext cx="34975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Hamming Distance = 1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Assign to the same cell ID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4172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9144000" cy="8003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0" y="823373"/>
            <a:ext cx="9144000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68940" y="169722"/>
            <a:ext cx="8222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Arial"/>
                <a:cs typeface="Arial"/>
              </a:rPr>
              <a:t>Illumina</a:t>
            </a:r>
            <a:r>
              <a:rPr lang="en-US" sz="3200" dirty="0" smtClean="0">
                <a:latin typeface="Arial"/>
                <a:cs typeface="Arial"/>
              </a:rPr>
              <a:t> short read sequencing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336" y="963867"/>
            <a:ext cx="5303624" cy="5886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905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4415</TotalTime>
  <Words>1233</Words>
  <Application>Microsoft Macintosh PowerPoint</Application>
  <PresentationFormat>On-screen Show (4:3)</PresentationFormat>
  <Paragraphs>283</Paragraphs>
  <Slides>28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Photo Editor Photo</vt:lpstr>
      <vt:lpstr>Single Cell RNASeq Processing Pipeline:  from Fastq to Counts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RNASeq Processing Pipelines:  from Fastq to Counts Matrix</dc:title>
  <dc:creator>Emily Wheeler</dc:creator>
  <cp:lastModifiedBy>Emily Wheeler</cp:lastModifiedBy>
  <cp:revision>41</cp:revision>
  <dcterms:created xsi:type="dcterms:W3CDTF">2017-06-22T16:27:36Z</dcterms:created>
  <dcterms:modified xsi:type="dcterms:W3CDTF">2017-06-29T14:45:14Z</dcterms:modified>
</cp:coreProperties>
</file>